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28.xml" ContentType="application/vnd.openxmlformats-officedocument.drawingml.char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Default Extension="jpeg" ContentType="image/jpeg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Default Extension="gif" ContentType="image/gif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34"/>
  </p:notesMasterIdLst>
  <p:handoutMasterIdLst>
    <p:handoutMasterId r:id="rId35"/>
  </p:handoutMasterIdLst>
  <p:sldIdLst>
    <p:sldId id="256" r:id="rId3"/>
    <p:sldId id="347" r:id="rId4"/>
    <p:sldId id="348" r:id="rId5"/>
    <p:sldId id="349" r:id="rId6"/>
    <p:sldId id="350" r:id="rId7"/>
    <p:sldId id="351" r:id="rId8"/>
    <p:sldId id="352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22" r:id="rId18"/>
    <p:sldId id="363" r:id="rId19"/>
    <p:sldId id="329" r:id="rId20"/>
    <p:sldId id="327" r:id="rId21"/>
    <p:sldId id="328" r:id="rId22"/>
    <p:sldId id="323" r:id="rId23"/>
    <p:sldId id="345" r:id="rId24"/>
    <p:sldId id="324" r:id="rId25"/>
    <p:sldId id="364" r:id="rId26"/>
    <p:sldId id="366" r:id="rId27"/>
    <p:sldId id="340" r:id="rId28"/>
    <p:sldId id="341" r:id="rId29"/>
    <p:sldId id="344" r:id="rId30"/>
    <p:sldId id="367" r:id="rId31"/>
    <p:sldId id="346" r:id="rId32"/>
    <p:sldId id="291" r:id="rId33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0"/>
    <a:srgbClr val="E3EAF9"/>
    <a:srgbClr val="336699"/>
    <a:srgbClr val="000000"/>
    <a:srgbClr val="D1D1F7"/>
    <a:srgbClr val="BFBFBF"/>
    <a:srgbClr val="F0F0F0"/>
    <a:srgbClr val="E1D8F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5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-492" y="-102"/>
      </p:cViewPr>
      <p:guideLst>
        <p:guide orient="horz" pos="4199"/>
        <p:guide orient="horz" pos="2161"/>
        <p:guide orient="horz" pos="897"/>
        <p:guide orient="horz" pos="1047"/>
        <p:guide orient="horz" pos="3153"/>
        <p:guide orient="horz" pos="3568"/>
        <p:guide pos="1604"/>
        <p:guide pos="806"/>
        <p:guide pos="5478"/>
        <p:guide pos="5082"/>
        <p:guide pos="746"/>
        <p:guide pos="6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s02\CentroStudi\INTERSCAMBIO\2014\Internazionalizzazione%202014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s02\CentroStudi\INTERSCAMBIO\2014\Internazionalizzazione%202014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s02\CentroStudi\INTERSCAMBIO\2014\Internazionalizzazione%202014.xlsx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25.xlsx"/><Relationship Id="rId1" Type="http://schemas.openxmlformats.org/officeDocument/2006/relationships/themeOverride" Target="../theme/themeOverride5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26.xlsx"/><Relationship Id="rId1" Type="http://schemas.openxmlformats.org/officeDocument/2006/relationships/themeOverride" Target="../theme/themeOverride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27.xlsx"/><Relationship Id="rId1" Type="http://schemas.openxmlformats.org/officeDocument/2006/relationships/themeOverride" Target="../theme/themeOverride7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28.xlsx"/><Relationship Id="rId1" Type="http://schemas.openxmlformats.org/officeDocument/2006/relationships/themeOverride" Target="../theme/themeOverride8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29.xlsx"/><Relationship Id="rId1" Type="http://schemas.openxmlformats.org/officeDocument/2006/relationships/themeOverride" Target="../theme/themeOverride9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it-IT" dirty="0" err="1" smtClean="0"/>
              <a:t>Sell-in</a:t>
            </a:r>
            <a:r>
              <a:rPr lang="it-IT" dirty="0" smtClean="0"/>
              <a:t> Italia</a:t>
            </a:r>
            <a:r>
              <a:rPr lang="it-IT" sz="800" dirty="0" smtClean="0"/>
              <a:t> (f</a:t>
            </a:r>
            <a:r>
              <a:rPr lang="it-IT" sz="800" b="1" i="0" u="none" strike="noStrike" baseline="0" dirty="0" smtClean="0"/>
              <a:t>atturato)</a:t>
            </a:r>
            <a:endParaRPr lang="it-IT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Fatturato mercato Italia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10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Foglio1!$B$2:$B$4</c:f>
              <c:numCache>
                <c:formatCode>0</c:formatCode>
                <c:ptCount val="3"/>
                <c:pt idx="0">
                  <c:v>6291</c:v>
                </c:pt>
                <c:pt idx="1">
                  <c:v>6180</c:v>
                </c:pt>
                <c:pt idx="2">
                  <c:v>6100</c:v>
                </c:pt>
              </c:numCache>
            </c:numRef>
          </c:val>
        </c:ser>
        <c:marker val="1"/>
        <c:axId val="48855680"/>
        <c:axId val="49004928"/>
      </c:lineChart>
      <c:catAx>
        <c:axId val="48855680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000" b="0" i="1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it-IT"/>
          </a:p>
        </c:txPr>
        <c:crossAx val="49004928"/>
        <c:crosses val="autoZero"/>
        <c:auto val="1"/>
        <c:lblAlgn val="ctr"/>
        <c:lblOffset val="100"/>
      </c:catAx>
      <c:valAx>
        <c:axId val="49004928"/>
        <c:scaling>
          <c:orientation val="minMax"/>
          <c:max val="6600"/>
          <c:min val="5800"/>
        </c:scaling>
        <c:delete val="1"/>
        <c:axPos val="l"/>
        <c:numFmt formatCode="0" sourceLinked="1"/>
        <c:tickLblPos val="none"/>
        <c:crossAx val="48855680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layout/>
      <c:spPr>
        <a:noFill/>
        <a:ln>
          <a:noFill/>
        </a:ln>
      </c:spPr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it-IT"/>
        </a:p>
      </c:txPr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Farmacia</c:v>
                </c:pt>
              </c:strCache>
            </c:strRef>
          </c:tx>
          <c:spPr>
            <a:ln w="28575"/>
          </c:spPr>
          <c:marker>
            <c:symbol val="circle"/>
            <c:size val="8"/>
            <c:spPr>
              <a:solidFill>
                <a:schemeClr val="bg1"/>
              </a:solidFill>
              <a:ln w="28575"/>
            </c:spPr>
          </c:marker>
          <c:dLbls>
            <c:txPr>
              <a:bodyPr/>
              <a:lstStyle/>
              <a:p>
                <a:pPr>
                  <a:defRPr sz="105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Foglio1!$B$2:$B$8</c:f>
              <c:numCache>
                <c:formatCode>_-* #,##0_-;\-* #,##0_-;_-* "-"??_-;_-@_-</c:formatCode>
                <c:ptCount val="7"/>
                <c:pt idx="0">
                  <c:v>1412.0775000000001</c:v>
                </c:pt>
                <c:pt idx="1">
                  <c:v>1591.1148641192997</c:v>
                </c:pt>
                <c:pt idx="2">
                  <c:v>1677.9981626423</c:v>
                </c:pt>
                <c:pt idx="3">
                  <c:v>1743.1</c:v>
                </c:pt>
                <c:pt idx="4">
                  <c:v>1775.1658199999999</c:v>
                </c:pt>
                <c:pt idx="5">
                  <c:v>1751</c:v>
                </c:pt>
                <c:pt idx="6">
                  <c:v>1757</c:v>
                </c:pt>
              </c:numCache>
            </c:numRef>
          </c:val>
        </c:ser>
        <c:marker val="1"/>
        <c:axId val="77286784"/>
        <c:axId val="77288576"/>
      </c:lineChart>
      <c:catAx>
        <c:axId val="77286784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000" b="0" i="0">
                <a:solidFill>
                  <a:schemeClr val="tx1"/>
                </a:solidFill>
                <a:latin typeface="+mj-lt"/>
              </a:defRPr>
            </a:pPr>
            <a:endParaRPr lang="it-IT"/>
          </a:p>
        </c:txPr>
        <c:crossAx val="77288576"/>
        <c:crosses val="autoZero"/>
        <c:auto val="1"/>
        <c:lblAlgn val="ctr"/>
        <c:lblOffset val="100"/>
      </c:catAx>
      <c:valAx>
        <c:axId val="77288576"/>
        <c:scaling>
          <c:orientation val="minMax"/>
          <c:max val="2000"/>
          <c:min val="1200"/>
        </c:scaling>
        <c:delete val="1"/>
        <c:axPos val="l"/>
        <c:numFmt formatCode="_-* #,##0_-;\-* #,##0_-;_-* &quot;-&quot;??_-;_-@_-" sourceLinked="1"/>
        <c:tickLblPos val="none"/>
        <c:crossAx val="77286784"/>
        <c:crosses val="autoZero"/>
        <c:crossBetween val="between"/>
        <c:majorUnit val="500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layout/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it-IT"/>
        </a:p>
      </c:txPr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Profumeria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05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Foglio1!$B$2:$B$8</c:f>
              <c:numCache>
                <c:formatCode>_-* #,##0_-;\-* #,##0_-;_-* "-"??_-;_-@_-</c:formatCode>
                <c:ptCount val="7"/>
                <c:pt idx="0">
                  <c:v>2354.9500000000012</c:v>
                </c:pt>
                <c:pt idx="1">
                  <c:v>2323.329999999999</c:v>
                </c:pt>
                <c:pt idx="2">
                  <c:v>2243.5686018541605</c:v>
                </c:pt>
                <c:pt idx="3">
                  <c:v>2270.154526294617</c:v>
                </c:pt>
                <c:pt idx="4">
                  <c:v>2286.7579035356512</c:v>
                </c:pt>
                <c:pt idx="5">
                  <c:v>2196</c:v>
                </c:pt>
                <c:pt idx="6">
                  <c:v>2113</c:v>
                </c:pt>
              </c:numCache>
            </c:numRef>
          </c:val>
        </c:ser>
        <c:marker val="1"/>
        <c:axId val="77353728"/>
        <c:axId val="77355264"/>
      </c:lineChart>
      <c:catAx>
        <c:axId val="77353728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000" b="0" i="0">
                <a:solidFill>
                  <a:schemeClr val="tx1"/>
                </a:solidFill>
                <a:latin typeface="+mj-lt"/>
              </a:defRPr>
            </a:pPr>
            <a:endParaRPr lang="it-IT"/>
          </a:p>
        </c:txPr>
        <c:crossAx val="77355264"/>
        <c:crosses val="autoZero"/>
        <c:auto val="1"/>
        <c:lblAlgn val="ctr"/>
        <c:lblOffset val="100"/>
      </c:catAx>
      <c:valAx>
        <c:axId val="77355264"/>
        <c:scaling>
          <c:orientation val="minMax"/>
          <c:max val="2500"/>
          <c:min val="2000"/>
        </c:scaling>
        <c:delete val="1"/>
        <c:axPos val="l"/>
        <c:numFmt formatCode="_-* #,##0_-;\-* #,##0_-;_-* &quot;-&quot;??_-;_-@_-" sourceLinked="1"/>
        <c:tickLblPos val="none"/>
        <c:crossAx val="77353728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it-IT" dirty="0"/>
              <a:t>Grande </a:t>
            </a:r>
            <a:r>
              <a:rPr lang="it-IT" dirty="0" smtClean="0"/>
              <a:t>distribuzione e altri</a:t>
            </a:r>
            <a:endParaRPr lang="it-IT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Grande distribuzione</c:v>
                </c:pt>
              </c:strCache>
            </c:strRef>
          </c:tx>
          <c:spPr>
            <a:ln w="28575"/>
          </c:spPr>
          <c:marker>
            <c:symbol val="circle"/>
            <c:size val="8"/>
            <c:spPr>
              <a:solidFill>
                <a:schemeClr val="bg1"/>
              </a:solidFill>
              <a:ln w="28575"/>
            </c:spPr>
          </c:marker>
          <c:dLbls>
            <c:txPr>
              <a:bodyPr/>
              <a:lstStyle/>
              <a:p>
                <a:pPr>
                  <a:defRPr sz="105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Foglio1!$B$2:$B$8</c:f>
              <c:numCache>
                <c:formatCode>_-* #,##0_-;\-* #,##0_-;_-* "-"??_-;_-@_-</c:formatCode>
                <c:ptCount val="7"/>
                <c:pt idx="0">
                  <c:v>3934.0115500000129</c:v>
                </c:pt>
                <c:pt idx="1">
                  <c:v>4011.5741000000012</c:v>
                </c:pt>
                <c:pt idx="2">
                  <c:v>4149.2568738570144</c:v>
                </c:pt>
                <c:pt idx="3">
                  <c:v>4184.0258287191991</c:v>
                </c:pt>
                <c:pt idx="4">
                  <c:v>4300.2236918859635</c:v>
                </c:pt>
                <c:pt idx="5">
                  <c:v>4281</c:v>
                </c:pt>
                <c:pt idx="6">
                  <c:v>4295</c:v>
                </c:pt>
              </c:numCache>
            </c:numRef>
          </c:val>
        </c:ser>
        <c:marker val="1"/>
        <c:axId val="77231232"/>
        <c:axId val="77232768"/>
      </c:lineChart>
      <c:catAx>
        <c:axId val="77231232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000" b="0" i="0">
                <a:solidFill>
                  <a:schemeClr val="tx1"/>
                </a:solidFill>
                <a:latin typeface="+mj-lt"/>
              </a:defRPr>
            </a:pPr>
            <a:endParaRPr lang="it-IT"/>
          </a:p>
        </c:txPr>
        <c:crossAx val="77232768"/>
        <c:crosses val="autoZero"/>
        <c:auto val="1"/>
        <c:lblAlgn val="ctr"/>
        <c:lblOffset val="100"/>
      </c:catAx>
      <c:valAx>
        <c:axId val="77232768"/>
        <c:scaling>
          <c:orientation val="minMax"/>
          <c:max val="4400"/>
          <c:min val="3800"/>
        </c:scaling>
        <c:delete val="1"/>
        <c:axPos val="l"/>
        <c:numFmt formatCode="_-* #,##0_-;\-* #,##0_-;_-* &quot;-&quot;??_-;_-@_-" sourceLinked="1"/>
        <c:tickLblPos val="none"/>
        <c:crossAx val="77231232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layout/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it-IT"/>
        </a:p>
      </c:txPr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Acconciatura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050" b="0" i="0">
                    <a:latin typeface="Calibri" pitchFamily="34" charset="0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Foglio1!$B$2:$B$8</c:f>
              <c:numCache>
                <c:formatCode>_-* #,##0_-;\-* #,##0_-;_-* "-"??_-;_-@_-</c:formatCode>
                <c:ptCount val="7"/>
                <c:pt idx="0">
                  <c:v>760</c:v>
                </c:pt>
                <c:pt idx="1">
                  <c:v>730</c:v>
                </c:pt>
                <c:pt idx="2">
                  <c:v>693</c:v>
                </c:pt>
                <c:pt idx="3">
                  <c:v>697</c:v>
                </c:pt>
                <c:pt idx="4">
                  <c:v>686</c:v>
                </c:pt>
                <c:pt idx="5">
                  <c:v>645</c:v>
                </c:pt>
                <c:pt idx="6">
                  <c:v>591</c:v>
                </c:pt>
              </c:numCache>
            </c:numRef>
          </c:val>
        </c:ser>
        <c:marker val="1"/>
        <c:axId val="77261440"/>
        <c:axId val="77398400"/>
      </c:lineChart>
      <c:catAx>
        <c:axId val="77261440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000" b="0" i="0">
                <a:solidFill>
                  <a:schemeClr val="tx1"/>
                </a:solidFill>
                <a:latin typeface="+mj-lt"/>
              </a:defRPr>
            </a:pPr>
            <a:endParaRPr lang="it-IT"/>
          </a:p>
        </c:txPr>
        <c:crossAx val="77398400"/>
        <c:crosses val="autoZero"/>
        <c:auto val="1"/>
        <c:lblAlgn val="ctr"/>
        <c:lblOffset val="100"/>
      </c:catAx>
      <c:valAx>
        <c:axId val="77398400"/>
        <c:scaling>
          <c:orientation val="minMax"/>
          <c:max val="900"/>
          <c:min val="500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_-* #,##0_-;\-* #,##0_-;_-* &quot;-&quot;??_-;_-@_-" sourceLinked="1"/>
        <c:tickLblPos val="none"/>
        <c:crossAx val="77261440"/>
        <c:crosses val="autoZero"/>
        <c:crossBetween val="between"/>
        <c:majorUnit val="500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layout/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it-IT"/>
        </a:p>
      </c:txPr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Saloni di bellezza</c:v>
                </c:pt>
              </c:strCache>
            </c:strRef>
          </c:tx>
          <c:spPr>
            <a:ln w="28575"/>
          </c:spPr>
          <c:marker>
            <c:symbol val="circle"/>
            <c:size val="8"/>
            <c:spPr>
              <a:solidFill>
                <a:schemeClr val="bg1"/>
              </a:solidFill>
              <a:ln w="28575"/>
            </c:spPr>
          </c:marker>
          <c:dLbls>
            <c:txPr>
              <a:bodyPr/>
              <a:lstStyle/>
              <a:p>
                <a:pPr>
                  <a:defRPr sz="1050" b="0" i="0">
                    <a:latin typeface="Calibri" pitchFamily="34" charset="0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Foglio1!$B$2:$B$8</c:f>
              <c:numCache>
                <c:formatCode>_-* #,##0_-;\-* #,##0_-;_-* "-"??_-;_-@_-</c:formatCode>
                <c:ptCount val="7"/>
                <c:pt idx="0">
                  <c:v>278</c:v>
                </c:pt>
                <c:pt idx="1">
                  <c:v>273</c:v>
                </c:pt>
                <c:pt idx="2">
                  <c:v>261</c:v>
                </c:pt>
                <c:pt idx="3">
                  <c:v>266</c:v>
                </c:pt>
                <c:pt idx="4">
                  <c:v>270</c:v>
                </c:pt>
                <c:pt idx="5">
                  <c:v>256</c:v>
                </c:pt>
                <c:pt idx="6">
                  <c:v>242</c:v>
                </c:pt>
              </c:numCache>
            </c:numRef>
          </c:val>
        </c:ser>
        <c:marker val="1"/>
        <c:axId val="77141888"/>
        <c:axId val="77143424"/>
      </c:lineChart>
      <c:catAx>
        <c:axId val="77141888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000" b="0" i="0">
                <a:solidFill>
                  <a:schemeClr val="tx1"/>
                </a:solidFill>
                <a:latin typeface="+mj-lt"/>
              </a:defRPr>
            </a:pPr>
            <a:endParaRPr lang="it-IT"/>
          </a:p>
        </c:txPr>
        <c:crossAx val="77143424"/>
        <c:crosses val="autoZero"/>
        <c:auto val="1"/>
        <c:lblAlgn val="ctr"/>
        <c:lblOffset val="100"/>
      </c:catAx>
      <c:valAx>
        <c:axId val="77143424"/>
        <c:scaling>
          <c:orientation val="minMax"/>
          <c:max val="310"/>
          <c:min val="230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_-* #,##0_-;\-* #,##0_-;_-* &quot;-&quot;??_-;_-@_-" sourceLinked="1"/>
        <c:tickLblPos val="none"/>
        <c:crossAx val="77141888"/>
        <c:crosses val="autoZero"/>
        <c:crossBetween val="between"/>
        <c:majorUnit val="500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title>
      <c:layout/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it-IT"/>
        </a:p>
      </c:txPr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Vendite dirette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050" b="0" i="0">
                    <a:latin typeface="Calibri" pitchFamily="34" charset="0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Foglio1!$B$2:$B$8</c:f>
              <c:numCache>
                <c:formatCode>_-* #,##0_-;\-* #,##0_-;_-* "-"??_-;_-@_-</c:formatCode>
                <c:ptCount val="7"/>
                <c:pt idx="0">
                  <c:v>410.29999999999893</c:v>
                </c:pt>
                <c:pt idx="1">
                  <c:v>432.7</c:v>
                </c:pt>
                <c:pt idx="2">
                  <c:v>441</c:v>
                </c:pt>
                <c:pt idx="3">
                  <c:v>473.8</c:v>
                </c:pt>
                <c:pt idx="4">
                  <c:v>491</c:v>
                </c:pt>
                <c:pt idx="5">
                  <c:v>502.1</c:v>
                </c:pt>
                <c:pt idx="6">
                  <c:v>524</c:v>
                </c:pt>
              </c:numCache>
            </c:numRef>
          </c:val>
        </c:ser>
        <c:marker val="1"/>
        <c:axId val="78582912"/>
        <c:axId val="77186560"/>
      </c:lineChart>
      <c:catAx>
        <c:axId val="78582912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000" b="0" i="0">
                <a:solidFill>
                  <a:schemeClr val="tx1"/>
                </a:solidFill>
                <a:latin typeface="+mj-lt"/>
              </a:defRPr>
            </a:pPr>
            <a:endParaRPr lang="it-IT"/>
          </a:p>
        </c:txPr>
        <c:crossAx val="77186560"/>
        <c:crosses val="autoZero"/>
        <c:auto val="1"/>
        <c:lblAlgn val="ctr"/>
        <c:lblOffset val="100"/>
      </c:catAx>
      <c:valAx>
        <c:axId val="77186560"/>
        <c:scaling>
          <c:orientation val="minMax"/>
          <c:max val="600"/>
          <c:min val="350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_-* #,##0_-;\-* #,##0_-;_-* &quot;-&quot;??_-;_-@_-" sourceLinked="1"/>
        <c:tickLblPos val="none"/>
        <c:crossAx val="78582912"/>
        <c:crosses val="autoZero"/>
        <c:crossBetween val="between"/>
        <c:majorUnit val="500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spPr>
              <a:solidFill>
                <a:schemeClr val="bg2">
                  <a:lumMod val="10000"/>
                </a:schemeClr>
              </a:solidFill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004990"/>
              </a:solidFill>
            </c:spPr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Foglio1!$A$2:$A$6</c:f>
              <c:strCache>
                <c:ptCount val="5"/>
                <c:pt idx="0">
                  <c:v>Farmacia</c:v>
                </c:pt>
                <c:pt idx="1">
                  <c:v>Profumeria</c:v>
                </c:pt>
                <c:pt idx="2">
                  <c:v>Gdo</c:v>
                </c:pt>
                <c:pt idx="3">
                  <c:v>Porta a porta</c:v>
                </c:pt>
                <c:pt idx="4">
                  <c:v>Saloni di bellezza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12.2</c:v>
                </c:pt>
                <c:pt idx="1">
                  <c:v>30.9</c:v>
                </c:pt>
                <c:pt idx="2">
                  <c:v>44.3</c:v>
                </c:pt>
                <c:pt idx="3">
                  <c:v>7.6</c:v>
                </c:pt>
                <c:pt idx="4">
                  <c:v>5</c:v>
                </c:pt>
              </c:numCache>
            </c:numRef>
          </c:val>
        </c:ser>
        <c:firstSliceAng val="316"/>
        <c:holeSize val="71"/>
      </c:doughnut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spPr>
              <a:solidFill>
                <a:schemeClr val="bg2">
                  <a:lumMod val="10000"/>
                </a:schemeClr>
              </a:solidFill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004990"/>
              </a:solidFill>
            </c:spPr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7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cat>
            <c:strRef>
              <c:f>Foglio1!$A$2:$A$9</c:f>
              <c:strCache>
                <c:ptCount val="8"/>
                <c:pt idx="0">
                  <c:v>Farmacia</c:v>
                </c:pt>
                <c:pt idx="1">
                  <c:v>Profumeria</c:v>
                </c:pt>
                <c:pt idx="2">
                  <c:v>Altri canali</c:v>
                </c:pt>
                <c:pt idx="3">
                  <c:v>Porta a porta</c:v>
                </c:pt>
                <c:pt idx="4">
                  <c:v>Corrispondenza</c:v>
                </c:pt>
                <c:pt idx="5">
                  <c:v>Saloni di bellezza</c:v>
                </c:pt>
                <c:pt idx="6">
                  <c:v>Acconciatura</c:v>
                </c:pt>
                <c:pt idx="7">
                  <c:v>Erboristeria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18.2</c:v>
                </c:pt>
                <c:pt idx="1">
                  <c:v>22.8</c:v>
                </c:pt>
                <c:pt idx="2">
                  <c:v>40.300000000000004</c:v>
                </c:pt>
                <c:pt idx="3">
                  <c:v>4.5</c:v>
                </c:pt>
                <c:pt idx="4">
                  <c:v>0.70000000000000162</c:v>
                </c:pt>
                <c:pt idx="5">
                  <c:v>2.7</c:v>
                </c:pt>
                <c:pt idx="6">
                  <c:v>6.6</c:v>
                </c:pt>
                <c:pt idx="7">
                  <c:v>4.0999999999999996</c:v>
                </c:pt>
              </c:numCache>
            </c:numRef>
          </c:val>
        </c:ser>
        <c:firstSliceAng val="338"/>
        <c:holeSize val="71"/>
      </c:doughnut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spPr>
              <a:solidFill>
                <a:schemeClr val="bg2">
                  <a:lumMod val="10000"/>
                </a:schemeClr>
              </a:solidFill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004990"/>
              </a:solidFill>
            </c:spPr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7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cat>
            <c:strRef>
              <c:f>Foglio1!$A$2:$A$9</c:f>
              <c:strCache>
                <c:ptCount val="8"/>
                <c:pt idx="0">
                  <c:v>Farmacia</c:v>
                </c:pt>
                <c:pt idx="1">
                  <c:v>Profumeria</c:v>
                </c:pt>
                <c:pt idx="2">
                  <c:v>Altri canali</c:v>
                </c:pt>
                <c:pt idx="3">
                  <c:v>Porta a porta</c:v>
                </c:pt>
                <c:pt idx="4">
                  <c:v>Corrispondenza</c:v>
                </c:pt>
                <c:pt idx="5">
                  <c:v>Saloni di bellezza</c:v>
                </c:pt>
                <c:pt idx="6">
                  <c:v>Acconciatura</c:v>
                </c:pt>
                <c:pt idx="7">
                  <c:v>Erboristeria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13.9</c:v>
                </c:pt>
                <c:pt idx="1">
                  <c:v>25.8</c:v>
                </c:pt>
                <c:pt idx="2">
                  <c:v>40.6</c:v>
                </c:pt>
                <c:pt idx="3">
                  <c:v>3.8</c:v>
                </c:pt>
                <c:pt idx="4">
                  <c:v>0.8</c:v>
                </c:pt>
                <c:pt idx="5">
                  <c:v>3.1</c:v>
                </c:pt>
                <c:pt idx="6">
                  <c:v>8.5</c:v>
                </c:pt>
                <c:pt idx="7">
                  <c:v>3.4</c:v>
                </c:pt>
              </c:numCache>
            </c:numRef>
          </c:val>
        </c:ser>
        <c:firstSliceAng val="338"/>
        <c:holeSize val="71"/>
      </c:doughnut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5"/>
  <c:chart>
    <c:plotArea>
      <c:layout/>
      <c:lineChart>
        <c:grouping val="standard"/>
        <c:ser>
          <c:idx val="0"/>
          <c:order val="0"/>
          <c:tx>
            <c:strRef>
              <c:f>Foglio1!$B$1</c:f>
              <c:strCache>
                <c:ptCount val="1"/>
                <c:pt idx="0">
                  <c:v>Export</c:v>
                </c:pt>
              </c:strCache>
            </c:strRef>
          </c:tx>
          <c:spPr>
            <a:ln w="31750"/>
          </c:spPr>
          <c:marker>
            <c:symbol val="circle"/>
            <c:size val="4"/>
            <c:spPr>
              <a:solidFill>
                <a:srgbClr val="336699"/>
              </a:solidFill>
              <a:ln w="6350">
                <a:solidFill>
                  <a:schemeClr val="bg1"/>
                </a:solidFill>
              </a:ln>
            </c:spPr>
          </c:marker>
          <c:cat>
            <c:strRef>
              <c:f>Foglio1!$A$2:$A$23</c:f>
              <c:strCache>
                <c:ptCount val="22"/>
                <c:pt idx="0">
                  <c:v>'93</c:v>
                </c:pt>
                <c:pt idx="1">
                  <c:v>'94</c:v>
                </c:pt>
                <c:pt idx="2">
                  <c:v>'95</c:v>
                </c:pt>
                <c:pt idx="3">
                  <c:v>'96</c:v>
                </c:pt>
                <c:pt idx="4">
                  <c:v>'97</c:v>
                </c:pt>
                <c:pt idx="5">
                  <c:v>'98</c:v>
                </c:pt>
                <c:pt idx="6">
                  <c:v>'99</c:v>
                </c:pt>
                <c:pt idx="7">
                  <c:v>'00</c:v>
                </c:pt>
                <c:pt idx="8">
                  <c:v>'01</c:v>
                </c:pt>
                <c:pt idx="9">
                  <c:v>'02</c:v>
                </c:pt>
                <c:pt idx="10">
                  <c:v>'03</c:v>
                </c:pt>
                <c:pt idx="11">
                  <c:v>'04</c:v>
                </c:pt>
                <c:pt idx="12">
                  <c:v>'05</c:v>
                </c:pt>
                <c:pt idx="13">
                  <c:v>'06</c:v>
                </c:pt>
                <c:pt idx="14">
                  <c:v>'07</c:v>
                </c:pt>
                <c:pt idx="15">
                  <c:v>'08</c:v>
                </c:pt>
                <c:pt idx="16">
                  <c:v>'09</c:v>
                </c:pt>
                <c:pt idx="17">
                  <c:v>'10</c:v>
                </c:pt>
                <c:pt idx="18">
                  <c:v>'11</c:v>
                </c:pt>
                <c:pt idx="19">
                  <c:v>'12</c:v>
                </c:pt>
                <c:pt idx="20">
                  <c:v>'13</c:v>
                </c:pt>
                <c:pt idx="21">
                  <c:v>'14*</c:v>
                </c:pt>
              </c:strCache>
            </c:strRef>
          </c:cat>
          <c:val>
            <c:numRef>
              <c:f>Foglio1!$B$2:$B$23</c:f>
              <c:numCache>
                <c:formatCode>_-* #,##0_-;\-* #,##0_-;_-* "-"??_-;_-@_-</c:formatCode>
                <c:ptCount val="22"/>
                <c:pt idx="0">
                  <c:v>425.8</c:v>
                </c:pt>
                <c:pt idx="1">
                  <c:v>569.79999999999995</c:v>
                </c:pt>
                <c:pt idx="2">
                  <c:v>741.2</c:v>
                </c:pt>
                <c:pt idx="3">
                  <c:v>856.4</c:v>
                </c:pt>
                <c:pt idx="4">
                  <c:v>951.3</c:v>
                </c:pt>
                <c:pt idx="5">
                  <c:v>1146.2</c:v>
                </c:pt>
                <c:pt idx="6">
                  <c:v>1213.5999999999999</c:v>
                </c:pt>
                <c:pt idx="7">
                  <c:v>1501.9</c:v>
                </c:pt>
                <c:pt idx="8">
                  <c:v>1770.8</c:v>
                </c:pt>
                <c:pt idx="9">
                  <c:v>1836.4</c:v>
                </c:pt>
                <c:pt idx="10">
                  <c:v>1822.4</c:v>
                </c:pt>
                <c:pt idx="11">
                  <c:v>2003.8</c:v>
                </c:pt>
                <c:pt idx="12">
                  <c:v>2143.6999999999998</c:v>
                </c:pt>
                <c:pt idx="13">
                  <c:v>2274.1999999999998</c:v>
                </c:pt>
                <c:pt idx="14">
                  <c:v>2296.6999999999998</c:v>
                </c:pt>
                <c:pt idx="15">
                  <c:v>2328.3000000000002</c:v>
                </c:pt>
                <c:pt idx="16">
                  <c:v>2053.9</c:v>
                </c:pt>
                <c:pt idx="17">
                  <c:v>2407</c:v>
                </c:pt>
                <c:pt idx="18">
                  <c:v>2671</c:v>
                </c:pt>
                <c:pt idx="19">
                  <c:v>2861</c:v>
                </c:pt>
                <c:pt idx="20">
                  <c:v>3176</c:v>
                </c:pt>
                <c:pt idx="21">
                  <c:v>3400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Import</c:v>
                </c:pt>
              </c:strCache>
            </c:strRef>
          </c:tx>
          <c:spPr>
            <a:ln w="31750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4"/>
            <c:spPr>
              <a:solidFill>
                <a:schemeClr val="bg1">
                  <a:lumMod val="50000"/>
                </a:schemeClr>
              </a:solidFill>
              <a:ln w="6350">
                <a:solidFill>
                  <a:schemeClr val="bg1"/>
                </a:solidFill>
              </a:ln>
            </c:spPr>
          </c:marker>
          <c:cat>
            <c:strRef>
              <c:f>Foglio1!$A$2:$A$23</c:f>
              <c:strCache>
                <c:ptCount val="22"/>
                <c:pt idx="0">
                  <c:v>'93</c:v>
                </c:pt>
                <c:pt idx="1">
                  <c:v>'94</c:v>
                </c:pt>
                <c:pt idx="2">
                  <c:v>'95</c:v>
                </c:pt>
                <c:pt idx="3">
                  <c:v>'96</c:v>
                </c:pt>
                <c:pt idx="4">
                  <c:v>'97</c:v>
                </c:pt>
                <c:pt idx="5">
                  <c:v>'98</c:v>
                </c:pt>
                <c:pt idx="6">
                  <c:v>'99</c:v>
                </c:pt>
                <c:pt idx="7">
                  <c:v>'00</c:v>
                </c:pt>
                <c:pt idx="8">
                  <c:v>'01</c:v>
                </c:pt>
                <c:pt idx="9">
                  <c:v>'02</c:v>
                </c:pt>
                <c:pt idx="10">
                  <c:v>'03</c:v>
                </c:pt>
                <c:pt idx="11">
                  <c:v>'04</c:v>
                </c:pt>
                <c:pt idx="12">
                  <c:v>'05</c:v>
                </c:pt>
                <c:pt idx="13">
                  <c:v>'06</c:v>
                </c:pt>
                <c:pt idx="14">
                  <c:v>'07</c:v>
                </c:pt>
                <c:pt idx="15">
                  <c:v>'08</c:v>
                </c:pt>
                <c:pt idx="16">
                  <c:v>'09</c:v>
                </c:pt>
                <c:pt idx="17">
                  <c:v>'10</c:v>
                </c:pt>
                <c:pt idx="18">
                  <c:v>'11</c:v>
                </c:pt>
                <c:pt idx="19">
                  <c:v>'12</c:v>
                </c:pt>
                <c:pt idx="20">
                  <c:v>'13</c:v>
                </c:pt>
                <c:pt idx="21">
                  <c:v>'14*</c:v>
                </c:pt>
              </c:strCache>
            </c:strRef>
          </c:cat>
          <c:val>
            <c:numRef>
              <c:f>Foglio1!$C$2:$C$23</c:f>
              <c:numCache>
                <c:formatCode>_-* #,##0.00_-;\-* #,##0.00_-;_-* "-"??_-;_-@_-</c:formatCode>
                <c:ptCount val="22"/>
                <c:pt idx="0">
                  <c:v>596.29999999999995</c:v>
                </c:pt>
                <c:pt idx="1">
                  <c:v>693.2</c:v>
                </c:pt>
                <c:pt idx="2">
                  <c:v>780.1</c:v>
                </c:pt>
                <c:pt idx="3">
                  <c:v>725.2</c:v>
                </c:pt>
                <c:pt idx="4">
                  <c:v>800.4</c:v>
                </c:pt>
                <c:pt idx="5">
                  <c:v>914.3</c:v>
                </c:pt>
                <c:pt idx="6">
                  <c:v>1009.7</c:v>
                </c:pt>
                <c:pt idx="7">
                  <c:v>1139.4000000000001</c:v>
                </c:pt>
                <c:pt idx="8">
                  <c:v>1177.3</c:v>
                </c:pt>
                <c:pt idx="9">
                  <c:v>1248.5</c:v>
                </c:pt>
                <c:pt idx="10">
                  <c:v>1255.5999999999999</c:v>
                </c:pt>
                <c:pt idx="11">
                  <c:v>1283.7</c:v>
                </c:pt>
                <c:pt idx="12">
                  <c:v>1369.1</c:v>
                </c:pt>
                <c:pt idx="13">
                  <c:v>1452.7</c:v>
                </c:pt>
                <c:pt idx="14">
                  <c:v>1514.7</c:v>
                </c:pt>
                <c:pt idx="15">
                  <c:v>1581.3</c:v>
                </c:pt>
                <c:pt idx="16">
                  <c:v>1409.5</c:v>
                </c:pt>
                <c:pt idx="17">
                  <c:v>1580.6</c:v>
                </c:pt>
                <c:pt idx="18">
                  <c:v>1660</c:v>
                </c:pt>
                <c:pt idx="19">
                  <c:v>1622</c:v>
                </c:pt>
                <c:pt idx="20">
                  <c:v>1639</c:v>
                </c:pt>
                <c:pt idx="21" formatCode="_-* #,##0_-;\-* #,##0_-;_-* &quot;-&quot;??_-;_-@_-">
                  <c:v>1700</c:v>
                </c:pt>
              </c:numCache>
            </c:numRef>
          </c:val>
        </c:ser>
        <c:hiLowLines>
          <c:spPr>
            <a:ln w="6350" cap="rnd">
              <a:solidFill>
                <a:schemeClr val="tx1"/>
              </a:solidFill>
              <a:prstDash val="sysDot"/>
            </a:ln>
          </c:spPr>
        </c:hiLowLines>
        <c:marker val="1"/>
        <c:axId val="88509440"/>
        <c:axId val="88511232"/>
      </c:lineChart>
      <c:catAx>
        <c:axId val="88509440"/>
        <c:scaling>
          <c:orientation val="minMax"/>
        </c:scaling>
        <c:axPos val="b"/>
        <c:majorGridlines>
          <c:spPr>
            <a:ln w="6350"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General" sourceLinked="1"/>
        <c:tickLblPos val="nextTo"/>
        <c:spPr>
          <a:ln w="6350">
            <a:solidFill>
              <a:schemeClr val="tx1"/>
            </a:solidFill>
          </a:ln>
        </c:spPr>
        <c:txPr>
          <a:bodyPr rot="0" vert="horz" anchor="ctr" anchorCtr="0"/>
          <a:lstStyle/>
          <a:p>
            <a:pPr>
              <a:defRPr sz="1000" b="0" i="1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88511232"/>
        <c:crosses val="autoZero"/>
        <c:auto val="1"/>
        <c:lblAlgn val="ctr"/>
        <c:lblOffset val="100"/>
      </c:catAx>
      <c:valAx>
        <c:axId val="88511232"/>
        <c:scaling>
          <c:orientation val="minMax"/>
          <c:max val="3500"/>
        </c:scaling>
        <c:axPos val="l"/>
        <c:majorGridlines/>
        <c:minorGridlines>
          <c:spPr>
            <a:ln w="3175">
              <a:solidFill>
                <a:schemeClr val="bg1"/>
              </a:solidFill>
            </a:ln>
          </c:spPr>
        </c:minorGridlines>
        <c:numFmt formatCode="_-* #,##0_-;\-* #,##0_-;_-* &quot;-&quot;??_-;_-@_-" sourceLinked="1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000" i="1">
                <a:latin typeface="+mn-lt"/>
              </a:defRPr>
            </a:pPr>
            <a:endParaRPr lang="it-IT"/>
          </a:p>
        </c:txPr>
        <c:crossAx val="88509440"/>
        <c:crosses val="autoZero"/>
        <c:crossBetween val="midCat"/>
        <c:majorUnit val="500"/>
        <c:minorUnit val="250"/>
      </c:valAx>
      <c:spPr>
        <a:solidFill>
          <a:srgbClr val="F0F0F0"/>
        </a:solidFill>
      </c:spPr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en-US" dirty="0" err="1" smtClean="0"/>
              <a:t>Esportazioni</a:t>
            </a:r>
            <a:endParaRPr lang="en-US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Esportazione</c:v>
                </c:pt>
              </c:strCache>
            </c:strRef>
          </c:tx>
          <c:spPr>
            <a:ln w="28575">
              <a:solidFill>
                <a:srgbClr val="336699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8575">
                <a:solidFill>
                  <a:srgbClr val="336699"/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10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Foglio1!$B$2:$B$4</c:f>
              <c:numCache>
                <c:formatCode>0</c:formatCode>
                <c:ptCount val="3"/>
                <c:pt idx="0">
                  <c:v>2671</c:v>
                </c:pt>
                <c:pt idx="1">
                  <c:v>2860</c:v>
                </c:pt>
                <c:pt idx="2">
                  <c:v>3180</c:v>
                </c:pt>
              </c:numCache>
            </c:numRef>
          </c:val>
        </c:ser>
        <c:marker val="1"/>
        <c:axId val="48947200"/>
        <c:axId val="48948736"/>
      </c:lineChart>
      <c:catAx>
        <c:axId val="48947200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000" b="0" i="1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it-IT"/>
          </a:p>
        </c:txPr>
        <c:crossAx val="48948736"/>
        <c:crosses val="autoZero"/>
        <c:auto val="1"/>
        <c:lblAlgn val="ctr"/>
        <c:lblOffset val="100"/>
      </c:catAx>
      <c:valAx>
        <c:axId val="48948736"/>
        <c:scaling>
          <c:orientation val="minMax"/>
        </c:scaling>
        <c:delete val="1"/>
        <c:axPos val="l"/>
        <c:numFmt formatCode="0" sourceLinked="1"/>
        <c:tickLblPos val="none"/>
        <c:crossAx val="48947200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3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export 2013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inEnd"/>
            <c:showVal val="1"/>
          </c:dLbls>
          <c:cat>
            <c:strRef>
              <c:f>Foglio1!$A$2:$A$11</c:f>
              <c:strCache>
                <c:ptCount val="10"/>
                <c:pt idx="0">
                  <c:v>Francia</c:v>
                </c:pt>
                <c:pt idx="1">
                  <c:v>Germania</c:v>
                </c:pt>
                <c:pt idx="2">
                  <c:v>Regno Unito</c:v>
                </c:pt>
                <c:pt idx="3">
                  <c:v>Stati Uniti</c:v>
                </c:pt>
                <c:pt idx="4">
                  <c:v>Spagna</c:v>
                </c:pt>
                <c:pt idx="5">
                  <c:v>Russia</c:v>
                </c:pt>
                <c:pt idx="6">
                  <c:v>Paesi Bassi</c:v>
                </c:pt>
                <c:pt idx="7">
                  <c:v>Hong Kong</c:v>
                </c:pt>
                <c:pt idx="8">
                  <c:v>Polonia</c:v>
                </c:pt>
                <c:pt idx="9">
                  <c:v>EAU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370</c:v>
                </c:pt>
                <c:pt idx="1">
                  <c:v>355</c:v>
                </c:pt>
                <c:pt idx="2">
                  <c:v>261</c:v>
                </c:pt>
                <c:pt idx="3">
                  <c:v>215</c:v>
                </c:pt>
                <c:pt idx="4">
                  <c:v>199</c:v>
                </c:pt>
                <c:pt idx="5">
                  <c:v>142</c:v>
                </c:pt>
                <c:pt idx="6">
                  <c:v>119</c:v>
                </c:pt>
                <c:pt idx="7">
                  <c:v>110</c:v>
                </c:pt>
                <c:pt idx="8">
                  <c:v>104</c:v>
                </c:pt>
                <c:pt idx="9">
                  <c:v>98</c:v>
                </c:pt>
              </c:numCache>
            </c:numRef>
          </c:val>
        </c:ser>
        <c:gapWidth val="88"/>
        <c:overlap val="100"/>
        <c:axId val="88942848"/>
        <c:axId val="88952832"/>
      </c:barChart>
      <c:catAx>
        <c:axId val="88942848"/>
        <c:scaling>
          <c:orientation val="minMax"/>
        </c:scaling>
        <c:axPos val="l"/>
        <c:tickLblPos val="nextTo"/>
        <c:txPr>
          <a:bodyPr anchor="ctr" anchorCtr="1"/>
          <a:lstStyle/>
          <a:p>
            <a:pPr>
              <a:defRPr sz="1000" b="0" spc="0"/>
            </a:pPr>
            <a:endParaRPr lang="it-IT"/>
          </a:p>
        </c:txPr>
        <c:crossAx val="88952832"/>
        <c:crosses val="autoZero"/>
        <c:lblAlgn val="l"/>
        <c:lblOffset val="100"/>
      </c:catAx>
      <c:valAx>
        <c:axId val="88952832"/>
        <c:scaling>
          <c:orientation val="minMax"/>
        </c:scaling>
        <c:axPos val="b"/>
        <c:majorGridlines>
          <c:spPr>
            <a:ln>
              <a:solidFill>
                <a:schemeClr val="accent3">
                  <a:lumMod val="40000"/>
                  <a:lumOff val="60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800" i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889428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7"/>
  <c:chart>
    <c:autoTitleDeleted val="1"/>
    <c:plotArea>
      <c:layout>
        <c:manualLayout>
          <c:layoutTarget val="inner"/>
          <c:xMode val="edge"/>
          <c:yMode val="edge"/>
          <c:x val="0.16572494878185601"/>
          <c:y val="0.14114759128567"/>
          <c:w val="0.66855010243628865"/>
          <c:h val="0.78827861307150193"/>
        </c:manualLayout>
      </c:layout>
      <c:bubbleChart>
        <c:ser>
          <c:idx val="0"/>
          <c:order val="0"/>
          <c:tx>
            <c:strRef>
              <c:f>Foglio1!$B$1</c:f>
              <c:strCache>
                <c:ptCount val="1"/>
                <c:pt idx="0">
                  <c:v>Valori Y</c:v>
                </c:pt>
              </c:strCache>
            </c:strRef>
          </c:tx>
          <c:spPr>
            <a:solidFill>
              <a:srgbClr val="336699"/>
            </a:solidFill>
          </c:spPr>
          <c:dLbls>
            <c:dLbl>
              <c:idx val="0"/>
              <c:spPr/>
              <c:txPr>
                <a:bodyPr rot="0" vert="horz" anchor="ctr" anchorCtr="1"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1"/>
              <c:spPr/>
              <c:txPr>
                <a:bodyPr rot="0" vert="horz" anchor="ctr" anchorCtr="1"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2"/>
              <c:spPr/>
              <c:txPr>
                <a:bodyPr rot="0" vert="horz" anchor="ctr" anchorCtr="1"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3"/>
              <c:spPr/>
              <c:txPr>
                <a:bodyPr rot="0" vert="horz" anchor="ctr" anchorCtr="1"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4"/>
              <c:spPr/>
              <c:txPr>
                <a:bodyPr rot="0" vert="horz" anchor="ctr" anchorCtr="1"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5"/>
              <c:layout/>
              <c:dLblPos val="l"/>
              <c:showBubbleSize val="1"/>
            </c:dLbl>
            <c:dLbl>
              <c:idx val="6"/>
              <c:layout/>
              <c:dLblPos val="l"/>
              <c:showBubbleSize val="1"/>
            </c:dLbl>
            <c:dLbl>
              <c:idx val="7"/>
              <c:layout/>
              <c:dLblPos val="l"/>
              <c:showBubbleSize val="1"/>
            </c:dLbl>
            <c:dLbl>
              <c:idx val="8"/>
              <c:layout/>
              <c:dLblPos val="l"/>
              <c:showBubbleSize val="1"/>
            </c:dLbl>
            <c:dLbl>
              <c:idx val="9"/>
              <c:layout/>
              <c:dLblPos val="l"/>
              <c:showBubbleSize val="1"/>
            </c:dLbl>
            <c:txPr>
              <a:bodyPr rot="0" vert="horz" anchor="ctr" anchorCtr="1"/>
              <a:lstStyle/>
              <a:p>
                <a:pPr>
                  <a:defRPr sz="800"/>
                </a:pPr>
                <a:endParaRPr lang="it-IT"/>
              </a:p>
            </c:txPr>
            <c:dLblPos val="ctr"/>
            <c:showBubbleSize val="1"/>
          </c:dLbls>
          <c:xVal>
            <c:numRef>
              <c:f>Foglio1!$A$2:$A$11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xVal>
          <c:yVal>
            <c:numRef>
              <c:f>Foglio1!$B$2:$B$11</c:f>
              <c:numCache>
                <c:formatCode>General</c:formatCode>
                <c:ptCount val="10"/>
                <c:pt idx="0">
                  <c:v>4</c:v>
                </c:pt>
                <c:pt idx="1">
                  <c:v>8</c:v>
                </c:pt>
                <c:pt idx="2">
                  <c:v>12.2</c:v>
                </c:pt>
                <c:pt idx="3">
                  <c:v>16.2</c:v>
                </c:pt>
                <c:pt idx="4">
                  <c:v>20.100000000000001</c:v>
                </c:pt>
                <c:pt idx="5">
                  <c:v>24</c:v>
                </c:pt>
                <c:pt idx="6">
                  <c:v>28</c:v>
                </c:pt>
                <c:pt idx="7">
                  <c:v>31.5</c:v>
                </c:pt>
                <c:pt idx="8">
                  <c:v>35.5</c:v>
                </c:pt>
                <c:pt idx="9">
                  <c:v>39.5</c:v>
                </c:pt>
              </c:numCache>
            </c:numRef>
          </c:yVal>
          <c:bubbleSize>
            <c:numRef>
              <c:f>Foglio1!$C$2:$C$11</c:f>
              <c:numCache>
                <c:formatCode>General</c:formatCode>
                <c:ptCount val="10"/>
                <c:pt idx="0">
                  <c:v>11.6</c:v>
                </c:pt>
                <c:pt idx="1">
                  <c:v>11.2</c:v>
                </c:pt>
                <c:pt idx="2">
                  <c:v>8.2000000000000011</c:v>
                </c:pt>
                <c:pt idx="3">
                  <c:v>6.8</c:v>
                </c:pt>
                <c:pt idx="4">
                  <c:v>6.3</c:v>
                </c:pt>
                <c:pt idx="5">
                  <c:v>4.5</c:v>
                </c:pt>
                <c:pt idx="6">
                  <c:v>3.7</c:v>
                </c:pt>
                <c:pt idx="7">
                  <c:v>3.5</c:v>
                </c:pt>
                <c:pt idx="8">
                  <c:v>3.3</c:v>
                </c:pt>
                <c:pt idx="9">
                  <c:v>3.1</c:v>
                </c:pt>
              </c:numCache>
            </c:numRef>
          </c:bubbleSize>
        </c:ser>
        <c:bubbleScale val="100"/>
        <c:sizeRepresents val="w"/>
        <c:axId val="88903680"/>
        <c:axId val="88905216"/>
      </c:bubbleChart>
      <c:valAx>
        <c:axId val="88903680"/>
        <c:scaling>
          <c:orientation val="minMax"/>
        </c:scaling>
        <c:delete val="1"/>
        <c:axPos val="b"/>
        <c:minorGridlines/>
        <c:numFmt formatCode="General" sourceLinked="1"/>
        <c:tickLblPos val="none"/>
        <c:crossAx val="88905216"/>
        <c:crosses val="autoZero"/>
        <c:crossBetween val="midCat"/>
        <c:minorUnit val="1"/>
      </c:valAx>
      <c:valAx>
        <c:axId val="88905216"/>
        <c:scaling>
          <c:orientation val="minMax"/>
          <c:max val="41"/>
          <c:min val="0"/>
        </c:scaling>
        <c:delete val="1"/>
        <c:axPos val="l"/>
        <c:numFmt formatCode="General" sourceLinked="1"/>
        <c:tickLblPos val="none"/>
        <c:crossAx val="88903680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499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17,9</a:t>
                    </a:r>
                  </a:p>
                </c:rich>
              </c:tx>
              <c:dLblPos val="inEnd"/>
              <c:showVal val="1"/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3"/>
              <c:layout>
                <c:manualLayout>
                  <c:x val="-1.8449750923403105E-2"/>
                  <c:y val="6.8818023827137174E-17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4,7</a:t>
                    </a:r>
                  </a:p>
                </c:rich>
              </c:tx>
              <c:numFmt formatCode="#,##0.0" sourceLinked="0"/>
              <c:spPr/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14,8</a:t>
                    </a:r>
                  </a:p>
                </c:rich>
              </c:tx>
              <c:dLblPos val="inEnd"/>
              <c:showVal val="1"/>
            </c:dLbl>
            <c:dLbl>
              <c:idx val="5"/>
              <c:layout>
                <c:manualLayout>
                  <c:x val="-2.519377922711101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5,0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.0" sourceLinked="0"/>
              <c:spPr/>
              <c:dLblPos val="outEnd"/>
              <c:showVal val="1"/>
            </c:dLbl>
            <c:dLbl>
              <c:idx val="6"/>
              <c:numFmt formatCode="#,##0.0" sourceLinked="0"/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7"/>
              <c:numFmt formatCode="#,##0.0" sourceLinked="0"/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8"/>
              <c:layout>
                <c:manualLayout>
                  <c:x val="-0.16930265419745016"/>
                  <c:y val="-1.7204505956784195E-17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outEnd"/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26,1</a:t>
                    </a:r>
                  </a:p>
                </c:rich>
              </c:tx>
              <c:dLblPos val="inEnd"/>
              <c:showVal val="1"/>
            </c:dLbl>
            <c:numFmt formatCode="#,##0.0" sourceLinked="0"/>
            <c:txPr>
              <a:bodyPr/>
              <a:lstStyle/>
              <a:p>
                <a:pPr>
                  <a:defRPr sz="800"/>
                </a:pPr>
                <a:endParaRPr lang="it-IT"/>
              </a:p>
            </c:txPr>
            <c:dLblPos val="inEnd"/>
            <c:showVal val="1"/>
          </c:dLbls>
          <c:cat>
            <c:numRef>
              <c:f>Foglio1!$A$2:$A$11</c:f>
              <c:numCache>
                <c:formatCode>General</c:formatCode>
                <c:ptCount val="10"/>
              </c:numCache>
            </c:num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17.899999999999999</c:v>
                </c:pt>
                <c:pt idx="1">
                  <c:v>12.1</c:v>
                </c:pt>
                <c:pt idx="2">
                  <c:v>23.4</c:v>
                </c:pt>
                <c:pt idx="3">
                  <c:v>4.7</c:v>
                </c:pt>
                <c:pt idx="4">
                  <c:v>14.8</c:v>
                </c:pt>
                <c:pt idx="5">
                  <c:v>5.01</c:v>
                </c:pt>
                <c:pt idx="6">
                  <c:v>14</c:v>
                </c:pt>
                <c:pt idx="7">
                  <c:v>8.8000000000000007</c:v>
                </c:pt>
                <c:pt idx="8">
                  <c:v>7.1</c:v>
                </c:pt>
                <c:pt idx="9">
                  <c:v>26.1</c:v>
                </c:pt>
              </c:numCache>
            </c:numRef>
          </c:val>
        </c:ser>
        <c:dLbls>
          <c:showVal val="1"/>
        </c:dLbls>
        <c:axId val="89024384"/>
        <c:axId val="89025920"/>
      </c:barChart>
      <c:catAx>
        <c:axId val="89024384"/>
        <c:scaling>
          <c:orientation val="minMax"/>
        </c:scaling>
        <c:axPos val="l"/>
        <c:numFmt formatCode="General" sourceLinked="1"/>
        <c:tickLblPos val="nextTo"/>
        <c:crossAx val="89025920"/>
        <c:crosses val="autoZero"/>
        <c:auto val="1"/>
        <c:lblAlgn val="ctr"/>
        <c:lblOffset val="100"/>
      </c:catAx>
      <c:valAx>
        <c:axId val="89025920"/>
        <c:scaling>
          <c:orientation val="minMax"/>
          <c:max val="30"/>
          <c:min val="-5"/>
        </c:scaling>
        <c:axPos val="b"/>
        <c:numFmt formatCode="General" sourceLinked="1"/>
        <c:tickLblPos val="none"/>
        <c:crossAx val="890243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autoTitleDeleted val="1"/>
    <c:plotArea>
      <c:layout>
        <c:manualLayout>
          <c:layoutTarget val="inner"/>
          <c:xMode val="edge"/>
          <c:yMode val="edge"/>
          <c:x val="0.21273477023746226"/>
          <c:y val="8.2495865960390991E-2"/>
          <c:w val="0.57497715676367966"/>
          <c:h val="0.83358343450674999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1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spPr>
              <a:solidFill>
                <a:schemeClr val="bg1">
                  <a:lumMod val="65000"/>
                </a:schemeClr>
              </a:solidFill>
            </c:spPr>
          </c:dPt>
          <c:dPt>
            <c:idx val="5"/>
            <c:spPr>
              <a:solidFill>
                <a:schemeClr val="bg1">
                  <a:lumMod val="75000"/>
                </a:schemeClr>
              </a:solidFill>
            </c:spPr>
          </c:dPt>
          <c:dPt>
            <c:idx val="7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  <c:showPercent val="1"/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  <c:showPercent val="1"/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  <c:showPercent val="1"/>
            </c:dLbl>
            <c:dLbl>
              <c:idx val="6"/>
              <c:layout>
                <c:manualLayout>
                  <c:x val="2.1175264132010016E-4"/>
                  <c:y val="-1.4250772170622504E-3"/>
                </c:manualLayout>
              </c:layout>
              <c:spPr/>
              <c:txPr>
                <a:bodyPr/>
                <a:lstStyle/>
                <a:p>
                  <a:pPr>
                    <a:defRPr sz="800"/>
                  </a:pPr>
                  <a:endParaRPr lang="it-IT"/>
                </a:p>
              </c:txPr>
              <c:showVal val="1"/>
              <c:showPercent val="1"/>
              <c:separator>
</c:separator>
            </c:dLbl>
            <c:dLbl>
              <c:idx val="7"/>
              <c:layout/>
              <c:spPr/>
              <c:txPr>
                <a:bodyPr/>
                <a:lstStyle/>
                <a:p>
                  <a:pPr>
                    <a:defRPr sz="800"/>
                  </a:pPr>
                  <a:endParaRPr lang="it-IT"/>
                </a:p>
              </c:txPr>
              <c:showVal val="1"/>
              <c:showPercent val="1"/>
            </c:dLbl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Foglio1!$A$2:$A$9</c:f>
              <c:strCache>
                <c:ptCount val="8"/>
                <c:pt idx="0">
                  <c:v>Profumeria alcolica</c:v>
                </c:pt>
                <c:pt idx="1">
                  <c:v>Prodotti per capelli</c:v>
                </c:pt>
                <c:pt idx="2">
                  <c:v>Prodotti per il corpo</c:v>
                </c:pt>
                <c:pt idx="3">
                  <c:v>Prodotti per il trucco</c:v>
                </c:pt>
                <c:pt idx="4">
                  <c:v>Igiene personale</c:v>
                </c:pt>
                <c:pt idx="5">
                  <c:v>Igiene orale</c:v>
                </c:pt>
                <c:pt idx="6">
                  <c:v>Altri prodotti</c:v>
                </c:pt>
                <c:pt idx="7">
                  <c:v>Prodotti per l'uomo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821</c:v>
                </c:pt>
                <c:pt idx="1">
                  <c:v>627</c:v>
                </c:pt>
                <c:pt idx="2">
                  <c:v>565</c:v>
                </c:pt>
                <c:pt idx="3">
                  <c:v>531</c:v>
                </c:pt>
                <c:pt idx="4">
                  <c:v>335</c:v>
                </c:pt>
                <c:pt idx="5">
                  <c:v>148</c:v>
                </c:pt>
                <c:pt idx="6">
                  <c:v>108</c:v>
                </c:pt>
                <c:pt idx="7">
                  <c:v>40</c:v>
                </c:pt>
              </c:numCache>
            </c:numRef>
          </c:val>
        </c:ser>
        <c:firstSliceAng val="360"/>
        <c:holeSize val="71"/>
      </c:doughnutChart>
    </c:plotArea>
    <c:legend>
      <c:legendPos val="l"/>
      <c:layout>
        <c:manualLayout>
          <c:xMode val="edge"/>
          <c:yMode val="edge"/>
          <c:x val="0.32948827394844526"/>
          <c:y val="0.3080132077625154"/>
          <c:w val="0.33758937796683286"/>
          <c:h val="0.38390892873307247"/>
        </c:manualLayout>
      </c:layout>
      <c:overlay val="1"/>
      <c:txPr>
        <a:bodyPr/>
        <a:lstStyle/>
        <a:p>
          <a:pPr>
            <a:defRPr sz="1100"/>
          </a:pPr>
          <a:endParaRPr lang="it-IT"/>
        </a:p>
      </c:txPr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autoTitleDeleted val="1"/>
    <c:plotArea>
      <c:layout>
        <c:manualLayout>
          <c:layoutTarget val="inner"/>
          <c:xMode val="edge"/>
          <c:yMode val="edge"/>
          <c:x val="8.0529429697291807E-2"/>
          <c:y val="0.20049727448016982"/>
          <c:w val="0.86470870922578635"/>
          <c:h val="0.60039967700492858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 w="3175"/>
          </c:spPr>
          <c:dPt>
            <c:idx val="0"/>
            <c:spPr>
              <a:solidFill>
                <a:srgbClr val="336699"/>
              </a:solidFill>
              <a:ln w="3175"/>
            </c:spPr>
          </c:dPt>
          <c:dPt>
            <c:idx val="1"/>
            <c:spPr>
              <a:solidFill>
                <a:schemeClr val="tx1">
                  <a:lumMod val="50000"/>
                  <a:lumOff val="50000"/>
                </a:schemeClr>
              </a:solidFill>
              <a:ln w="3175"/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  <a:ln w="3175"/>
            </c:spPr>
          </c:dPt>
          <c:dPt>
            <c:idx val="3"/>
            <c:spPr>
              <a:solidFill>
                <a:schemeClr val="bg1">
                  <a:lumMod val="85000"/>
                </a:schemeClr>
              </a:solidFill>
              <a:ln w="3175"/>
            </c:spPr>
          </c:dPt>
          <c:dPt>
            <c:idx val="4"/>
            <c:spPr>
              <a:solidFill>
                <a:schemeClr val="accent1">
                  <a:lumMod val="20000"/>
                  <a:lumOff val="80000"/>
                </a:schemeClr>
              </a:solidFill>
              <a:ln w="3175"/>
            </c:spPr>
          </c:dPt>
          <c:dPt>
            <c:idx val="5"/>
            <c:spPr>
              <a:solidFill>
                <a:schemeClr val="bg1">
                  <a:lumMod val="75000"/>
                </a:schemeClr>
              </a:solidFill>
              <a:ln w="3175"/>
            </c:spPr>
          </c:dPt>
          <c:dPt>
            <c:idx val="7"/>
            <c:spPr>
              <a:solidFill>
                <a:schemeClr val="bg1">
                  <a:lumMod val="85000"/>
                </a:schemeClr>
              </a:solidFill>
              <a:ln w="3175"/>
            </c:spPr>
          </c:dPt>
          <c:dLbls>
            <c:dLbl>
              <c:idx val="0"/>
              <c:layout/>
              <c:numFmt formatCode="0%" sourceLinked="0"/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  <c:showPercent val="1"/>
            </c:dLbl>
            <c:dLbl>
              <c:idx val="2"/>
              <c:layout/>
              <c:numFmt formatCode="0%" sourceLinked="0"/>
              <c:spPr/>
              <c:txPr>
                <a:bodyPr/>
                <a:lstStyle/>
                <a:p>
                  <a:pPr>
                    <a:defRPr sz="1100">
                      <a:solidFill>
                        <a:sysClr val="windowText" lastClr="000000"/>
                      </a:solidFill>
                    </a:defRPr>
                  </a:pPr>
                  <a:endParaRPr lang="it-IT"/>
                </a:p>
              </c:txPr>
              <c:showVal val="1"/>
              <c:showPercent val="1"/>
            </c:dLbl>
            <c:dLbl>
              <c:idx val="4"/>
              <c:layout/>
              <c:numFmt formatCode="0%" sourceLinked="0"/>
              <c:spPr/>
              <c:txPr>
                <a:bodyPr/>
                <a:lstStyle/>
                <a:p>
                  <a:pPr>
                    <a:defRPr sz="1100">
                      <a:solidFill>
                        <a:sysClr val="windowText" lastClr="000000"/>
                      </a:solidFill>
                    </a:defRPr>
                  </a:pPr>
                  <a:endParaRPr lang="it-IT"/>
                </a:p>
              </c:txPr>
              <c:showVal val="1"/>
              <c:showPercent val="1"/>
            </c:dLbl>
            <c:dLbl>
              <c:idx val="6"/>
              <c:layout>
                <c:manualLayout>
                  <c:x val="2.1175264132010016E-4"/>
                  <c:y val="-1.4250772170622504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/>
                  </a:pPr>
                  <a:endParaRPr lang="it-IT"/>
                </a:p>
              </c:txPr>
              <c:showVal val="1"/>
              <c:showPercent val="1"/>
              <c:separator>
</c:separator>
            </c:dLbl>
            <c:dLbl>
              <c:idx val="7"/>
              <c:numFmt formatCode="0%" sourceLinked="0"/>
              <c:spPr/>
              <c:txPr>
                <a:bodyPr/>
                <a:lstStyle/>
                <a:p>
                  <a:pPr>
                    <a:defRPr sz="800"/>
                  </a:pPr>
                  <a:endParaRPr lang="it-IT"/>
                </a:p>
              </c:txPr>
              <c:showVal val="1"/>
              <c:showPercent val="1"/>
            </c:dLbl>
            <c:numFmt formatCode="0%" sourceLinked="0"/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Foglio1!$A$2:$A$7</c:f>
              <c:strCache>
                <c:ptCount val="6"/>
                <c:pt idx="0">
                  <c:v>COMESA</c:v>
                </c:pt>
                <c:pt idx="1">
                  <c:v>MERCOSUR</c:v>
                </c:pt>
                <c:pt idx="2">
                  <c:v>CEFTA</c:v>
                </c:pt>
                <c:pt idx="3">
                  <c:v>ASEAN</c:v>
                </c:pt>
                <c:pt idx="4">
                  <c:v>EFTA</c:v>
                </c:pt>
                <c:pt idx="5">
                  <c:v>NAFTA</c:v>
                </c:pt>
              </c:strCache>
            </c:strRef>
          </c:cat>
          <c:val>
            <c:numRef>
              <c:f>Foglio1!$B$2:$B$7</c:f>
              <c:numCache>
                <c:formatCode>0</c:formatCode>
                <c:ptCount val="6"/>
                <c:pt idx="0">
                  <c:v>31.5</c:v>
                </c:pt>
                <c:pt idx="1">
                  <c:v>34.5</c:v>
                </c:pt>
                <c:pt idx="2">
                  <c:v>42.4</c:v>
                </c:pt>
                <c:pt idx="3">
                  <c:v>66.5</c:v>
                </c:pt>
                <c:pt idx="4">
                  <c:v>69.8</c:v>
                </c:pt>
                <c:pt idx="5">
                  <c:v>260.39999999999969</c:v>
                </c:pt>
              </c:numCache>
            </c:numRef>
          </c:val>
        </c:ser>
        <c:firstSliceAng val="0"/>
        <c:holeSize val="71"/>
      </c:doughnutChart>
    </c:plotArea>
    <c:legend>
      <c:legendPos val="b"/>
      <c:layout>
        <c:manualLayout>
          <c:xMode val="edge"/>
          <c:yMode val="edge"/>
          <c:x val="0.29854869759617031"/>
          <c:y val="0.38680760055552432"/>
          <c:w val="0.41186474646312993"/>
          <c:h val="0.25259104563541679"/>
        </c:manualLayout>
      </c:layout>
      <c:txPr>
        <a:bodyPr/>
        <a:lstStyle/>
        <a:p>
          <a:pPr>
            <a:defRPr sz="1000"/>
          </a:pPr>
          <a:endParaRPr lang="it-IT"/>
        </a:p>
      </c:txPr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lineChart>
        <c:grouping val="standard"/>
        <c:ser>
          <c:idx val="0"/>
          <c:order val="0"/>
          <c:spPr>
            <a:ln w="25400">
              <a:solidFill>
                <a:srgbClr val="004990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srgbClr val="004990"/>
                </a:solidFill>
              </a:ln>
            </c:spPr>
          </c:marker>
          <c:cat>
            <c:strRef>
              <c:f>Foglio1!$F$7:$F$17</c:f>
              <c:strCache>
                <c:ptCount val="11"/>
                <c:pt idx="0">
                  <c:v>'03</c:v>
                </c:pt>
                <c:pt idx="1">
                  <c:v>'04</c:v>
                </c:pt>
                <c:pt idx="2">
                  <c:v>'05</c:v>
                </c:pt>
                <c:pt idx="3">
                  <c:v>'06</c:v>
                </c:pt>
                <c:pt idx="4">
                  <c:v>'07</c:v>
                </c:pt>
                <c:pt idx="5">
                  <c:v>'08</c:v>
                </c:pt>
                <c:pt idx="6">
                  <c:v>'09</c:v>
                </c:pt>
                <c:pt idx="7">
                  <c:v>'10</c:v>
                </c:pt>
                <c:pt idx="8">
                  <c:v>'11</c:v>
                </c:pt>
                <c:pt idx="9">
                  <c:v>'12</c:v>
                </c:pt>
                <c:pt idx="10">
                  <c:v>'13</c:v>
                </c:pt>
              </c:strCache>
            </c:strRef>
          </c:cat>
          <c:val>
            <c:numRef>
              <c:f>Foglio1!$G$7:$G$17</c:f>
              <c:numCache>
                <c:formatCode>_-* #,##0_-;\-* #,##0_-;_-* "-"??_-;_-@_-</c:formatCode>
                <c:ptCount val="11"/>
                <c:pt idx="0">
                  <c:v>1822.4</c:v>
                </c:pt>
                <c:pt idx="1">
                  <c:v>2003.8</c:v>
                </c:pt>
                <c:pt idx="2">
                  <c:v>2143.6999999999998</c:v>
                </c:pt>
                <c:pt idx="3">
                  <c:v>2274.1999999999998</c:v>
                </c:pt>
                <c:pt idx="4">
                  <c:v>2296.6999999999998</c:v>
                </c:pt>
                <c:pt idx="5">
                  <c:v>2328.3000000000002</c:v>
                </c:pt>
                <c:pt idx="6">
                  <c:v>2053.9</c:v>
                </c:pt>
                <c:pt idx="7">
                  <c:v>2407</c:v>
                </c:pt>
                <c:pt idx="8">
                  <c:v>2671</c:v>
                </c:pt>
                <c:pt idx="9">
                  <c:v>2861</c:v>
                </c:pt>
                <c:pt idx="10">
                  <c:v>3200</c:v>
                </c:pt>
              </c:numCache>
            </c:numRef>
          </c:val>
        </c:ser>
        <c:marker val="1"/>
        <c:axId val="47856256"/>
        <c:axId val="47938560"/>
      </c:lineChart>
      <c:catAx>
        <c:axId val="47856256"/>
        <c:scaling>
          <c:orientation val="minMax"/>
        </c:scaling>
        <c:axPos val="b"/>
        <c:tickLblPos val="nextTo"/>
        <c:crossAx val="47938560"/>
        <c:crosses val="autoZero"/>
        <c:auto val="1"/>
        <c:lblAlgn val="ctr"/>
        <c:lblOffset val="100"/>
      </c:catAx>
      <c:valAx>
        <c:axId val="47938560"/>
        <c:scaling>
          <c:orientation val="minMax"/>
          <c:min val="1500"/>
        </c:scaling>
        <c:axPos val="l"/>
        <c:majorGridlines/>
        <c:numFmt formatCode="_-* #,##0_-;\-* #,##0_-;_-* &quot;-&quot;??_-;_-@_-" sourceLinked="1"/>
        <c:tickLblPos val="nextTo"/>
        <c:crossAx val="47856256"/>
        <c:crosses val="autoZero"/>
        <c:crossBetween val="between"/>
      </c:valAx>
    </c:plotArea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lineChart>
        <c:grouping val="standard"/>
        <c:ser>
          <c:idx val="0"/>
          <c:order val="0"/>
          <c:spPr>
            <a:ln w="25400">
              <a:solidFill>
                <a:srgbClr val="C00000"/>
              </a:solidFill>
            </a:ln>
          </c:spPr>
          <c:marker>
            <c:symbol val="diamond"/>
            <c:size val="8"/>
            <c:spPr>
              <a:solidFill>
                <a:prstClr val="white"/>
              </a:solidFill>
              <a:ln w="6350">
                <a:solidFill>
                  <a:srgbClr val="C00000"/>
                </a:solidFill>
              </a:ln>
            </c:spPr>
          </c:marker>
          <c:cat>
            <c:strRef>
              <c:f>Foglio1!$F$7:$F$17</c:f>
              <c:strCache>
                <c:ptCount val="11"/>
                <c:pt idx="0">
                  <c:v>'03</c:v>
                </c:pt>
                <c:pt idx="1">
                  <c:v>'04</c:v>
                </c:pt>
                <c:pt idx="2">
                  <c:v>'05</c:v>
                </c:pt>
                <c:pt idx="3">
                  <c:v>'06</c:v>
                </c:pt>
                <c:pt idx="4">
                  <c:v>'07</c:v>
                </c:pt>
                <c:pt idx="5">
                  <c:v>'08</c:v>
                </c:pt>
                <c:pt idx="6">
                  <c:v>'09</c:v>
                </c:pt>
                <c:pt idx="7">
                  <c:v>'10</c:v>
                </c:pt>
                <c:pt idx="8">
                  <c:v>'11</c:v>
                </c:pt>
                <c:pt idx="9">
                  <c:v>'12</c:v>
                </c:pt>
                <c:pt idx="10">
                  <c:v>'13</c:v>
                </c:pt>
              </c:strCache>
            </c:strRef>
          </c:cat>
          <c:val>
            <c:numRef>
              <c:f>Foglio1!$I$7:$I$17</c:f>
              <c:numCache>
                <c:formatCode>0</c:formatCode>
                <c:ptCount val="11"/>
                <c:pt idx="0">
                  <c:v>1399813.2</c:v>
                </c:pt>
                <c:pt idx="1">
                  <c:v>1421611.4</c:v>
                </c:pt>
                <c:pt idx="2">
                  <c:v>1437084.4</c:v>
                </c:pt>
                <c:pt idx="3">
                  <c:v>1469696.4</c:v>
                </c:pt>
                <c:pt idx="4">
                  <c:v>1492412.4</c:v>
                </c:pt>
                <c:pt idx="5">
                  <c:v>1475110</c:v>
                </c:pt>
                <c:pt idx="6">
                  <c:v>1393922</c:v>
                </c:pt>
                <c:pt idx="7">
                  <c:v>1418581</c:v>
                </c:pt>
                <c:pt idx="8">
                  <c:v>1426472</c:v>
                </c:pt>
                <c:pt idx="9">
                  <c:v>1396516.088</c:v>
                </c:pt>
                <c:pt idx="10">
                  <c:v>1390930.0236480001</c:v>
                </c:pt>
              </c:numCache>
            </c:numRef>
          </c:val>
        </c:ser>
        <c:marker val="1"/>
        <c:axId val="48288128"/>
        <c:axId val="48290048"/>
      </c:lineChart>
      <c:catAx>
        <c:axId val="48288128"/>
        <c:scaling>
          <c:orientation val="minMax"/>
        </c:scaling>
        <c:axPos val="b"/>
        <c:tickLblPos val="nextTo"/>
        <c:crossAx val="48290048"/>
        <c:crosses val="autoZero"/>
        <c:auto val="1"/>
        <c:lblAlgn val="ctr"/>
        <c:lblOffset val="100"/>
      </c:catAx>
      <c:valAx>
        <c:axId val="48290048"/>
        <c:scaling>
          <c:orientation val="minMax"/>
        </c:scaling>
        <c:axPos val="l"/>
        <c:majorGridlines/>
        <c:numFmt formatCode="0" sourceLinked="1"/>
        <c:tickLblPos val="nextTo"/>
        <c:crossAx val="48288128"/>
        <c:crosses val="autoZero"/>
        <c:crossBetween val="between"/>
        <c:dispUnits>
          <c:builtInUnit val="thousands"/>
        </c:dispUnits>
      </c:valAx>
    </c:plotArea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lineChart>
        <c:grouping val="standard"/>
        <c:ser>
          <c:idx val="0"/>
          <c:order val="0"/>
          <c:spPr>
            <a:ln w="25400">
              <a:solidFill>
                <a:schemeClr val="tx1"/>
              </a:solidFill>
            </a:ln>
          </c:spPr>
          <c:marker>
            <c:symbol val="square"/>
            <c:size val="6"/>
            <c:spPr>
              <a:solidFill>
                <a:prstClr val="white"/>
              </a:solidFill>
              <a:ln>
                <a:solidFill>
                  <a:prstClr val="black"/>
                </a:solidFill>
              </a:ln>
            </c:spPr>
          </c:marker>
          <c:cat>
            <c:strRef>
              <c:f>Foglio1!$F$7:$F$17</c:f>
              <c:strCache>
                <c:ptCount val="11"/>
                <c:pt idx="0">
                  <c:v>'03</c:v>
                </c:pt>
                <c:pt idx="1">
                  <c:v>'04</c:v>
                </c:pt>
                <c:pt idx="2">
                  <c:v>'05</c:v>
                </c:pt>
                <c:pt idx="3">
                  <c:v>'06</c:v>
                </c:pt>
                <c:pt idx="4">
                  <c:v>'07</c:v>
                </c:pt>
                <c:pt idx="5">
                  <c:v>'08</c:v>
                </c:pt>
                <c:pt idx="6">
                  <c:v>'09</c:v>
                </c:pt>
                <c:pt idx="7">
                  <c:v>'10</c:v>
                </c:pt>
                <c:pt idx="8">
                  <c:v>'11</c:v>
                </c:pt>
                <c:pt idx="9">
                  <c:v>'12</c:v>
                </c:pt>
                <c:pt idx="10">
                  <c:v>'13</c:v>
                </c:pt>
              </c:strCache>
            </c:strRef>
          </c:cat>
          <c:val>
            <c:numRef>
              <c:f>Foglio1!$J$7:$J$17</c:f>
              <c:numCache>
                <c:formatCode>0.000</c:formatCode>
                <c:ptCount val="11"/>
                <c:pt idx="0">
                  <c:v>1.131148</c:v>
                </c:pt>
                <c:pt idx="1">
                  <c:v>1.2439429999999998</c:v>
                </c:pt>
                <c:pt idx="2">
                  <c:v>1.2441139999999999</c:v>
                </c:pt>
                <c:pt idx="3">
                  <c:v>1.2556229999999977</c:v>
                </c:pt>
                <c:pt idx="4">
                  <c:v>1.3704780000000001</c:v>
                </c:pt>
                <c:pt idx="5">
                  <c:v>1.470755</c:v>
                </c:pt>
                <c:pt idx="6">
                  <c:v>1.3947590000000001</c:v>
                </c:pt>
                <c:pt idx="7">
                  <c:v>1.3256949999999974</c:v>
                </c:pt>
                <c:pt idx="8">
                  <c:v>1.3919299999999974</c:v>
                </c:pt>
                <c:pt idx="9">
                  <c:v>1.284789</c:v>
                </c:pt>
                <c:pt idx="10">
                  <c:v>1.3281180000000001</c:v>
                </c:pt>
              </c:numCache>
            </c:numRef>
          </c:val>
        </c:ser>
        <c:marker val="1"/>
        <c:axId val="51528832"/>
        <c:axId val="51530752"/>
      </c:lineChart>
      <c:catAx>
        <c:axId val="51528832"/>
        <c:scaling>
          <c:orientation val="minMax"/>
        </c:scaling>
        <c:axPos val="b"/>
        <c:tickLblPos val="nextTo"/>
        <c:crossAx val="51530752"/>
        <c:crosses val="autoZero"/>
        <c:auto val="1"/>
        <c:lblAlgn val="ctr"/>
        <c:lblOffset val="100"/>
      </c:catAx>
      <c:valAx>
        <c:axId val="51530752"/>
        <c:scaling>
          <c:orientation val="minMax"/>
          <c:min val="1"/>
        </c:scaling>
        <c:axPos val="l"/>
        <c:majorGridlines/>
        <c:numFmt formatCode="0.000" sourceLinked="1"/>
        <c:tickLblPos val="nextTo"/>
        <c:crossAx val="51528832"/>
        <c:crosses val="autoZero"/>
        <c:crossBetween val="between"/>
      </c:valAx>
    </c:plotArea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en-US" dirty="0" err="1" smtClean="0"/>
              <a:t>Esportazioni</a:t>
            </a:r>
            <a:r>
              <a:rPr lang="en-US" dirty="0" smtClean="0"/>
              <a:t> </a:t>
            </a:r>
            <a:r>
              <a:rPr lang="en-US" dirty="0" err="1" smtClean="0"/>
              <a:t>italiane</a:t>
            </a:r>
            <a:r>
              <a:rPr lang="en-US" dirty="0" smtClean="0"/>
              <a:t> di </a:t>
            </a:r>
            <a:r>
              <a:rPr lang="en-US" dirty="0" err="1" smtClean="0"/>
              <a:t>cosmetici</a:t>
            </a:r>
            <a:r>
              <a:rPr lang="en-US" baseline="0" dirty="0" smtClean="0"/>
              <a:t> </a:t>
            </a:r>
            <a:r>
              <a:rPr lang="en-US" sz="800" b="0" i="1" dirty="0" smtClean="0"/>
              <a:t>(</a:t>
            </a:r>
            <a:r>
              <a:rPr lang="en-US" sz="800" b="0" i="1" dirty="0" err="1" smtClean="0"/>
              <a:t>mio</a:t>
            </a:r>
            <a:r>
              <a:rPr lang="en-US" sz="800" b="0" i="1" dirty="0" smtClean="0"/>
              <a:t>€)</a:t>
            </a:r>
            <a:endParaRPr lang="en-US" b="0" i="1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Esportazione</c:v>
                </c:pt>
              </c:strCache>
            </c:strRef>
          </c:tx>
          <c:spPr>
            <a:ln w="28575">
              <a:solidFill>
                <a:srgbClr val="336699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8575">
                <a:solidFill>
                  <a:srgbClr val="336699"/>
                </a:solidFill>
              </a:ln>
            </c:spPr>
          </c:marker>
          <c:dLbls>
            <c:numFmt formatCode="#,##0.0" sourceLinked="0"/>
            <c:txPr>
              <a:bodyPr/>
              <a:lstStyle/>
              <a:p>
                <a:pPr>
                  <a:defRPr sz="10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Foglio1!$B$2:$B$6</c:f>
              <c:numCache>
                <c:formatCode>0.0</c:formatCode>
                <c:ptCount val="5"/>
                <c:pt idx="0">
                  <c:v>17.227613999999992</c:v>
                </c:pt>
                <c:pt idx="1">
                  <c:v>14.031936</c:v>
                </c:pt>
                <c:pt idx="2">
                  <c:v>21.520752000000002</c:v>
                </c:pt>
                <c:pt idx="3">
                  <c:v>35.211406000000004</c:v>
                </c:pt>
                <c:pt idx="4">
                  <c:v>37.483944999999999</c:v>
                </c:pt>
              </c:numCache>
            </c:numRef>
          </c:val>
        </c:ser>
        <c:marker val="1"/>
        <c:axId val="107110400"/>
        <c:axId val="107111936"/>
      </c:lineChart>
      <c:catAx>
        <c:axId val="107110400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000" b="0" i="1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it-IT"/>
          </a:p>
        </c:txPr>
        <c:crossAx val="107111936"/>
        <c:crosses val="autoZero"/>
        <c:auto val="1"/>
        <c:lblAlgn val="ctr"/>
        <c:lblOffset val="100"/>
      </c:catAx>
      <c:valAx>
        <c:axId val="107111936"/>
        <c:scaling>
          <c:orientation val="minMax"/>
          <c:max val="50"/>
        </c:scaling>
        <c:delete val="1"/>
        <c:axPos val="l"/>
        <c:numFmt formatCode="0.0" sourceLinked="1"/>
        <c:tickLblPos val="none"/>
        <c:crossAx val="1071104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en-US" dirty="0" err="1" smtClean="0"/>
              <a:t>Uscite</a:t>
            </a:r>
            <a:r>
              <a:rPr lang="en-US" dirty="0" smtClean="0"/>
              <a:t> di </a:t>
            </a:r>
            <a:r>
              <a:rPr lang="en-US" dirty="0" err="1" smtClean="0"/>
              <a:t>prodotti</a:t>
            </a:r>
            <a:r>
              <a:rPr lang="en-US" dirty="0" smtClean="0"/>
              <a:t> </a:t>
            </a:r>
            <a:r>
              <a:rPr lang="en-US" dirty="0" err="1" smtClean="0"/>
              <a:t>cosmetici</a:t>
            </a:r>
            <a:endParaRPr lang="en-US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Esportazione</c:v>
                </c:pt>
              </c:strCache>
            </c:strRef>
          </c:tx>
          <c:spPr>
            <a:ln w="28575">
              <a:solidFill>
                <a:srgbClr val="336699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8575">
                <a:solidFill>
                  <a:srgbClr val="336699"/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10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2995</c:v>
                </c:pt>
                <c:pt idx="1">
                  <c:v>2109</c:v>
                </c:pt>
                <c:pt idx="2">
                  <c:v>2359</c:v>
                </c:pt>
                <c:pt idx="3">
                  <c:v>2483</c:v>
                </c:pt>
                <c:pt idx="4">
                  <c:v>2986</c:v>
                </c:pt>
                <c:pt idx="5">
                  <c:v>2539</c:v>
                </c:pt>
              </c:numCache>
            </c:numRef>
          </c:val>
        </c:ser>
        <c:marker val="1"/>
        <c:axId val="106812928"/>
        <c:axId val="106814464"/>
      </c:lineChart>
      <c:catAx>
        <c:axId val="106812928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000" b="0" i="1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it-IT"/>
          </a:p>
        </c:txPr>
        <c:crossAx val="106814464"/>
        <c:crosses val="autoZero"/>
        <c:auto val="1"/>
        <c:lblAlgn val="ctr"/>
        <c:lblOffset val="100"/>
      </c:catAx>
      <c:valAx>
        <c:axId val="106814464"/>
        <c:scaling>
          <c:orientation val="minMax"/>
        </c:scaling>
        <c:delete val="1"/>
        <c:axPos val="l"/>
        <c:numFmt formatCode="General" sourceLinked="1"/>
        <c:tickLblPos val="none"/>
        <c:crossAx val="1068129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lrMapOvr bg1="lt1" tx1="dk1" bg2="lt2" tx2="dk2" accent1="accent1" accent2="accent2" accent3="accent3" accent4="accent4" accent5="accent5" accent6="accent6" hlink="hlink" folHlink="folHlink"/>
  <c:chart>
    <c:title>
      <c:layout/>
      <c:txPr>
        <a:bodyPr/>
        <a:lstStyle/>
        <a:p>
          <a:pPr>
            <a:defRPr sz="1000"/>
          </a:pPr>
          <a:endParaRPr lang="it-IT"/>
        </a:p>
      </c:txPr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Fatturato globale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0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Foglio1!$B$2:$B$4</c:f>
              <c:numCache>
                <c:formatCode>_-* #,##0_-;\-* #,##0_-;_-* "-"??_-;_-@_-</c:formatCode>
                <c:ptCount val="3"/>
                <c:pt idx="0">
                  <c:v>8962</c:v>
                </c:pt>
                <c:pt idx="1">
                  <c:v>9040</c:v>
                </c:pt>
                <c:pt idx="2">
                  <c:v>9280</c:v>
                </c:pt>
              </c:numCache>
            </c:numRef>
          </c:val>
        </c:ser>
        <c:marker val="1"/>
        <c:axId val="49067136"/>
        <c:axId val="49068672"/>
      </c:lineChart>
      <c:catAx>
        <c:axId val="49067136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000" b="0" i="1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it-IT"/>
          </a:p>
        </c:txPr>
        <c:crossAx val="49068672"/>
        <c:crosses val="autoZero"/>
        <c:auto val="1"/>
        <c:lblAlgn val="ctr"/>
        <c:lblOffset val="100"/>
      </c:catAx>
      <c:valAx>
        <c:axId val="49068672"/>
        <c:scaling>
          <c:orientation val="minMax"/>
        </c:scaling>
        <c:delete val="1"/>
        <c:axPos val="l"/>
        <c:numFmt formatCode="_-* #,##0_-;\-* #,##0_-;_-* &quot;-&quot;??_-;_-@_-" sourceLinked="1"/>
        <c:tickLblPos val="none"/>
        <c:crossAx val="49067136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en-US" dirty="0" err="1" smtClean="0"/>
              <a:t>Esportazioni</a:t>
            </a:r>
            <a:r>
              <a:rPr lang="en-US" dirty="0" smtClean="0"/>
              <a:t> </a:t>
            </a:r>
            <a:r>
              <a:rPr lang="en-US" dirty="0" err="1" smtClean="0"/>
              <a:t>italiane</a:t>
            </a:r>
            <a:r>
              <a:rPr lang="en-US" dirty="0" smtClean="0"/>
              <a:t> di </a:t>
            </a:r>
            <a:r>
              <a:rPr lang="en-US" dirty="0" err="1" smtClean="0"/>
              <a:t>cosmetici</a:t>
            </a:r>
            <a:r>
              <a:rPr lang="en-US" baseline="0" dirty="0" smtClean="0"/>
              <a:t> </a:t>
            </a:r>
            <a:r>
              <a:rPr lang="en-US" sz="800" b="0" i="1" dirty="0" smtClean="0"/>
              <a:t>(</a:t>
            </a:r>
            <a:r>
              <a:rPr lang="en-US" sz="800" b="0" i="1" dirty="0" err="1" smtClean="0"/>
              <a:t>mio</a:t>
            </a:r>
            <a:r>
              <a:rPr lang="en-US" sz="800" b="0" i="1" dirty="0" smtClean="0"/>
              <a:t>€)</a:t>
            </a:r>
            <a:endParaRPr lang="en-US" b="0" i="1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Esportazione</c:v>
                </c:pt>
              </c:strCache>
            </c:strRef>
          </c:tx>
          <c:spPr>
            <a:ln w="28575">
              <a:solidFill>
                <a:srgbClr val="336699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8575">
                <a:solidFill>
                  <a:srgbClr val="336699"/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10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Foglio1!$B$2:$B$6</c:f>
              <c:numCache>
                <c:formatCode>0</c:formatCode>
                <c:ptCount val="5"/>
                <c:pt idx="0">
                  <c:v>51.110153000000011</c:v>
                </c:pt>
                <c:pt idx="1">
                  <c:v>69.739763999999994</c:v>
                </c:pt>
                <c:pt idx="2">
                  <c:v>88.900051000000005</c:v>
                </c:pt>
                <c:pt idx="3">
                  <c:v>101.25090299999998</c:v>
                </c:pt>
                <c:pt idx="4">
                  <c:v>110.16724900000003</c:v>
                </c:pt>
              </c:numCache>
            </c:numRef>
          </c:val>
        </c:ser>
        <c:marker val="1"/>
        <c:axId val="92734592"/>
        <c:axId val="107212800"/>
      </c:lineChart>
      <c:catAx>
        <c:axId val="92734592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000" b="0" i="1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it-IT"/>
          </a:p>
        </c:txPr>
        <c:crossAx val="107212800"/>
        <c:crosses val="autoZero"/>
        <c:auto val="1"/>
        <c:lblAlgn val="ctr"/>
        <c:lblOffset val="100"/>
      </c:catAx>
      <c:valAx>
        <c:axId val="107212800"/>
        <c:scaling>
          <c:orientation val="minMax"/>
        </c:scaling>
        <c:delete val="1"/>
        <c:axPos val="l"/>
        <c:numFmt formatCode="0" sourceLinked="1"/>
        <c:tickLblPos val="none"/>
        <c:crossAx val="927345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en-US" dirty="0" err="1" smtClean="0"/>
              <a:t>Uscite</a:t>
            </a:r>
            <a:r>
              <a:rPr lang="en-US" dirty="0" smtClean="0"/>
              <a:t> di </a:t>
            </a:r>
            <a:r>
              <a:rPr lang="en-US" dirty="0" err="1" smtClean="0"/>
              <a:t>prodotti</a:t>
            </a:r>
            <a:r>
              <a:rPr lang="en-US" dirty="0" smtClean="0"/>
              <a:t> </a:t>
            </a:r>
            <a:r>
              <a:rPr lang="en-US" dirty="0" err="1" smtClean="0"/>
              <a:t>cosmetici</a:t>
            </a:r>
            <a:endParaRPr lang="en-US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Esportazione</c:v>
                </c:pt>
              </c:strCache>
            </c:strRef>
          </c:tx>
          <c:spPr>
            <a:ln w="28575">
              <a:solidFill>
                <a:srgbClr val="336699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8575">
                <a:solidFill>
                  <a:srgbClr val="336699"/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1000" b="0" i="0">
                    <a:latin typeface="+mn-lt"/>
                  </a:defRPr>
                </a:pPr>
                <a:endParaRPr lang="it-IT"/>
              </a:p>
            </c:txPr>
            <c:dLblPos val="t"/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419</c:v>
                </c:pt>
                <c:pt idx="1">
                  <c:v>914</c:v>
                </c:pt>
                <c:pt idx="2">
                  <c:v>1193</c:v>
                </c:pt>
                <c:pt idx="3">
                  <c:v>1100</c:v>
                </c:pt>
                <c:pt idx="4">
                  <c:v>1230</c:v>
                </c:pt>
                <c:pt idx="5">
                  <c:v>850</c:v>
                </c:pt>
              </c:numCache>
            </c:numRef>
          </c:val>
        </c:ser>
        <c:marker val="1"/>
        <c:axId val="107224064"/>
        <c:axId val="108016000"/>
      </c:lineChart>
      <c:catAx>
        <c:axId val="107224064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000" b="0" i="1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it-IT"/>
          </a:p>
        </c:txPr>
        <c:crossAx val="108016000"/>
        <c:crosses val="autoZero"/>
        <c:auto val="1"/>
        <c:lblAlgn val="ctr"/>
        <c:lblOffset val="100"/>
      </c:catAx>
      <c:valAx>
        <c:axId val="108016000"/>
        <c:scaling>
          <c:orientation val="minMax"/>
        </c:scaling>
        <c:delete val="1"/>
        <c:axPos val="l"/>
        <c:numFmt formatCode="General" sourceLinked="1"/>
        <c:tickLblPos val="none"/>
        <c:crossAx val="1072240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Esportazione</c:v>
                </c:pt>
              </c:strCache>
            </c:strRef>
          </c:tx>
          <c:spPr>
            <a:ln w="28575">
              <a:solidFill>
                <a:srgbClr val="336699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 b="0" i="0">
                    <a:latin typeface="+mn-lt"/>
                  </a:defRPr>
                </a:pPr>
                <a:endParaRPr lang="it-IT"/>
              </a:p>
            </c:txPr>
            <c:showVal val="1"/>
          </c:dLbls>
          <c:cat>
            <c:strRef>
              <c:f>Foglio1!$A$2:$A$16</c:f>
              <c:strCache>
                <c:ptCount val="15"/>
                <c:pt idx="0">
                  <c:v>UK</c:v>
                </c:pt>
                <c:pt idx="1">
                  <c:v>USA</c:v>
                </c:pt>
                <c:pt idx="2">
                  <c:v>France</c:v>
                </c:pt>
                <c:pt idx="3">
                  <c:v>Germany</c:v>
                </c:pt>
                <c:pt idx="4">
                  <c:v>Japan</c:v>
                </c:pt>
                <c:pt idx="5">
                  <c:v>Canada</c:v>
                </c:pt>
                <c:pt idx="6">
                  <c:v>Brazil</c:v>
                </c:pt>
                <c:pt idx="7">
                  <c:v>India</c:v>
                </c:pt>
                <c:pt idx="8">
                  <c:v>Mexico</c:v>
                </c:pt>
                <c:pt idx="9">
                  <c:v>China</c:v>
                </c:pt>
                <c:pt idx="10">
                  <c:v>Spain</c:v>
                </c:pt>
                <c:pt idx="11">
                  <c:v>Italy</c:v>
                </c:pt>
                <c:pt idx="12">
                  <c:v>South Korea</c:v>
                </c:pt>
                <c:pt idx="13">
                  <c:v>Russia</c:v>
                </c:pt>
                <c:pt idx="14">
                  <c:v>South Africa</c:v>
                </c:pt>
              </c:strCache>
            </c:strRef>
          </c:cat>
          <c:val>
            <c:numRef>
              <c:f>Foglio1!$B$2:$B$16</c:f>
              <c:numCache>
                <c:formatCode>General</c:formatCode>
                <c:ptCount val="15"/>
                <c:pt idx="0">
                  <c:v>73432</c:v>
                </c:pt>
                <c:pt idx="1">
                  <c:v>62194</c:v>
                </c:pt>
                <c:pt idx="2">
                  <c:v>53009</c:v>
                </c:pt>
                <c:pt idx="3">
                  <c:v>39915</c:v>
                </c:pt>
                <c:pt idx="4">
                  <c:v>32148</c:v>
                </c:pt>
                <c:pt idx="5">
                  <c:v>26228</c:v>
                </c:pt>
                <c:pt idx="6">
                  <c:v>25719</c:v>
                </c:pt>
                <c:pt idx="7">
                  <c:v>17905</c:v>
                </c:pt>
                <c:pt idx="8">
                  <c:v>16311</c:v>
                </c:pt>
                <c:pt idx="9">
                  <c:v>15471</c:v>
                </c:pt>
                <c:pt idx="10">
                  <c:v>14121</c:v>
                </c:pt>
                <c:pt idx="11">
                  <c:v>13792</c:v>
                </c:pt>
                <c:pt idx="12">
                  <c:v>10899</c:v>
                </c:pt>
                <c:pt idx="13">
                  <c:v>10158</c:v>
                </c:pt>
                <c:pt idx="14">
                  <c:v>9897</c:v>
                </c:pt>
              </c:numCache>
            </c:numRef>
          </c:val>
        </c:ser>
        <c:axId val="108678144"/>
        <c:axId val="108684032"/>
      </c:barChart>
      <c:catAx>
        <c:axId val="108678144"/>
        <c:scaling>
          <c:orientation val="minMax"/>
        </c:scaling>
        <c:axPos val="l"/>
        <c:numFmt formatCode="General" sourceLinked="1"/>
        <c:tickLblPos val="nextTo"/>
        <c:txPr>
          <a:bodyPr rot="0" vert="horz" anchor="ctr" anchorCtr="0"/>
          <a:lstStyle/>
          <a:p>
            <a:pPr>
              <a:defRPr sz="1000" b="0" i="1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it-IT"/>
          </a:p>
        </c:txPr>
        <c:crossAx val="108684032"/>
        <c:crosses val="autoZero"/>
        <c:auto val="1"/>
        <c:lblAlgn val="ctr"/>
        <c:lblOffset val="100"/>
      </c:catAx>
      <c:valAx>
        <c:axId val="108684032"/>
        <c:scaling>
          <c:orientation val="minMax"/>
        </c:scaling>
        <c:delete val="1"/>
        <c:axPos val="b"/>
        <c:numFmt formatCode="General" sourceLinked="1"/>
        <c:tickLblPos val="none"/>
        <c:crossAx val="1086781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3"/>
  <c:chart>
    <c:plotArea>
      <c:layout/>
      <c:barChart>
        <c:barDir val="bar"/>
        <c:grouping val="percentStacked"/>
        <c:ser>
          <c:idx val="0"/>
          <c:order val="0"/>
          <c:tx>
            <c:strRef>
              <c:f>Foglio1!$B$1</c:f>
              <c:strCache>
                <c:ptCount val="1"/>
                <c:pt idx="0">
                  <c:v>Vendite Italia</c:v>
                </c:pt>
              </c:strCache>
            </c:strRef>
          </c:tx>
          <c:spPr>
            <a:solidFill>
              <a:srgbClr val="004990"/>
            </a:solidFill>
          </c:spPr>
          <c:dLbls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it-IT"/>
              </a:p>
            </c:txPr>
            <c:showVal val="1"/>
          </c:dLbls>
          <c:cat>
            <c:strRef>
              <c:f>Foglio1!$A$2:$A$7</c:f>
              <c:strCache>
                <c:ptCount val="6"/>
                <c:pt idx="0">
                  <c:v>Terzisti</c:v>
                </c:pt>
                <c:pt idx="1">
                  <c:v>Profumeria</c:v>
                </c:pt>
                <c:pt idx="2">
                  <c:v>Farmacia</c:v>
                </c:pt>
                <c:pt idx="3">
                  <c:v>Estetiste</c:v>
                </c:pt>
                <c:pt idx="4">
                  <c:v>Erboristeria</c:v>
                </c:pt>
                <c:pt idx="5">
                  <c:v>Acconciatura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21</c:v>
                </c:pt>
                <c:pt idx="1">
                  <c:v>72</c:v>
                </c:pt>
                <c:pt idx="2">
                  <c:v>80</c:v>
                </c:pt>
                <c:pt idx="3">
                  <c:v>77</c:v>
                </c:pt>
                <c:pt idx="4">
                  <c:v>84</c:v>
                </c:pt>
                <c:pt idx="5">
                  <c:v>51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Vendite Estero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it-IT"/>
              </a:p>
            </c:txPr>
            <c:showVal val="1"/>
          </c:dLbls>
          <c:cat>
            <c:strRef>
              <c:f>Foglio1!$A$2:$A$7</c:f>
              <c:strCache>
                <c:ptCount val="6"/>
                <c:pt idx="0">
                  <c:v>Terzisti</c:v>
                </c:pt>
                <c:pt idx="1">
                  <c:v>Profumeria</c:v>
                </c:pt>
                <c:pt idx="2">
                  <c:v>Farmacia</c:v>
                </c:pt>
                <c:pt idx="3">
                  <c:v>Estetiste</c:v>
                </c:pt>
                <c:pt idx="4">
                  <c:v>Erboristeria</c:v>
                </c:pt>
                <c:pt idx="5">
                  <c:v>Acconciatura</c:v>
                </c:pt>
              </c:strCache>
            </c:strRef>
          </c:cat>
          <c:val>
            <c:numRef>
              <c:f>Foglio1!$C$2:$C$7</c:f>
              <c:numCache>
                <c:formatCode>General</c:formatCode>
                <c:ptCount val="6"/>
                <c:pt idx="0">
                  <c:v>79</c:v>
                </c:pt>
                <c:pt idx="1">
                  <c:v>28</c:v>
                </c:pt>
                <c:pt idx="2">
                  <c:v>20</c:v>
                </c:pt>
                <c:pt idx="3">
                  <c:v>23</c:v>
                </c:pt>
                <c:pt idx="4">
                  <c:v>16</c:v>
                </c:pt>
                <c:pt idx="5">
                  <c:v>49</c:v>
                </c:pt>
              </c:numCache>
            </c:numRef>
          </c:val>
        </c:ser>
        <c:dLbls>
          <c:showVal val="1"/>
        </c:dLbls>
        <c:gapWidth val="100"/>
        <c:overlap val="100"/>
        <c:axId val="49328128"/>
        <c:axId val="49329664"/>
      </c:barChart>
      <c:catAx>
        <c:axId val="49328128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 b="0" i="1" spc="0"/>
            </a:pPr>
            <a:endParaRPr lang="it-IT"/>
          </a:p>
        </c:txPr>
        <c:crossAx val="49329664"/>
        <c:crosses val="autoZero"/>
        <c:auto val="1"/>
        <c:lblAlgn val="l"/>
        <c:lblOffset val="100"/>
      </c:catAx>
      <c:valAx>
        <c:axId val="49329664"/>
        <c:scaling>
          <c:orientation val="minMax"/>
        </c:scaling>
        <c:axPos val="b"/>
        <c:majorGridlines>
          <c:spPr>
            <a:ln>
              <a:solidFill>
                <a:schemeClr val="accent3">
                  <a:lumMod val="40000"/>
                  <a:lumOff val="60000"/>
                </a:schemeClr>
              </a:solidFill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900" i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493281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plotArea>
      <c:layout/>
      <c:barChart>
        <c:barDir val="col"/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Foglio1!$A$2:$A$7</c:f>
              <c:strCache>
                <c:ptCount val="6"/>
                <c:pt idx="0">
                  <c:v>Farmacia</c:v>
                </c:pt>
                <c:pt idx="1">
                  <c:v>Profumeria</c:v>
                </c:pt>
                <c:pt idx="2">
                  <c:v>Altri canali</c:v>
                </c:pt>
                <c:pt idx="3">
                  <c:v>Acconciatura</c:v>
                </c:pt>
                <c:pt idx="4">
                  <c:v>Vendite dirette</c:v>
                </c:pt>
                <c:pt idx="5">
                  <c:v>Estetica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1757</c:v>
                </c:pt>
                <c:pt idx="1">
                  <c:v>2113</c:v>
                </c:pt>
                <c:pt idx="2">
                  <c:v>409</c:v>
                </c:pt>
                <c:pt idx="3">
                  <c:v>591</c:v>
                </c:pt>
                <c:pt idx="4">
                  <c:v>68</c:v>
                </c:pt>
                <c:pt idx="5">
                  <c:v>242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Pt>
            <c:idx val="4"/>
            <c:spPr>
              <a:solidFill>
                <a:schemeClr val="accent5">
                  <a:lumMod val="75000"/>
                </a:schemeClr>
              </a:solidFill>
            </c:spPr>
          </c:dPt>
          <c:cat>
            <c:strRef>
              <c:f>Foglio1!$A$2:$A$7</c:f>
              <c:strCache>
                <c:ptCount val="6"/>
                <c:pt idx="0">
                  <c:v>Farmacia</c:v>
                </c:pt>
                <c:pt idx="1">
                  <c:v>Profumeria</c:v>
                </c:pt>
                <c:pt idx="2">
                  <c:v>Altri canali</c:v>
                </c:pt>
                <c:pt idx="3">
                  <c:v>Acconciatura</c:v>
                </c:pt>
                <c:pt idx="4">
                  <c:v>Vendite dirette</c:v>
                </c:pt>
                <c:pt idx="5">
                  <c:v>Estetica</c:v>
                </c:pt>
              </c:strCache>
            </c:strRef>
          </c:cat>
          <c:val>
            <c:numRef>
              <c:f>Foglio1!$C$2:$C$7</c:f>
              <c:numCache>
                <c:formatCode>General</c:formatCode>
                <c:ptCount val="6"/>
                <c:pt idx="2">
                  <c:v>2026</c:v>
                </c:pt>
                <c:pt idx="4">
                  <c:v>456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strRef>
              <c:f>Foglio1!$A$2:$A$7</c:f>
              <c:strCache>
                <c:ptCount val="6"/>
                <c:pt idx="0">
                  <c:v>Farmacia</c:v>
                </c:pt>
                <c:pt idx="1">
                  <c:v>Profumeria</c:v>
                </c:pt>
                <c:pt idx="2">
                  <c:v>Altri canali</c:v>
                </c:pt>
                <c:pt idx="3">
                  <c:v>Acconciatura</c:v>
                </c:pt>
                <c:pt idx="4">
                  <c:v>Vendite dirette</c:v>
                </c:pt>
                <c:pt idx="5">
                  <c:v>Estetica</c:v>
                </c:pt>
              </c:strCache>
            </c:strRef>
          </c:cat>
          <c:val>
            <c:numRef>
              <c:f>Foglio1!$D$2:$D$7</c:f>
              <c:numCache>
                <c:formatCode>General</c:formatCode>
                <c:ptCount val="6"/>
                <c:pt idx="2">
                  <c:v>1860</c:v>
                </c:pt>
              </c:numCache>
            </c:numRef>
          </c:val>
        </c:ser>
        <c:overlap val="100"/>
        <c:axId val="59520512"/>
        <c:axId val="59522048"/>
      </c:barChart>
      <c:catAx>
        <c:axId val="595205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i="1"/>
            </a:pPr>
            <a:endParaRPr lang="it-IT"/>
          </a:p>
        </c:txPr>
        <c:crossAx val="59522048"/>
        <c:crosses val="autoZero"/>
        <c:auto val="1"/>
        <c:lblAlgn val="ctr"/>
        <c:lblOffset val="100"/>
      </c:catAx>
      <c:valAx>
        <c:axId val="59522048"/>
        <c:scaling>
          <c:orientation val="minMax"/>
          <c:max val="4500"/>
        </c:scaling>
        <c:axPos val="l"/>
        <c:majorGridlines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sz="1200" i="1"/>
            </a:pPr>
            <a:endParaRPr lang="it-IT"/>
          </a:p>
        </c:txPr>
        <c:crossAx val="595205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7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7769493387187726"/>
          <c:y val="3.8385395414910359E-2"/>
          <c:w val="0.72131256972692626"/>
          <c:h val="0.86571788520376303"/>
        </c:manualLayout>
      </c:layout>
      <c:barChart>
        <c:barDir val="bar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previsioni 1° sem. '14</c:v>
                </c:pt>
              </c:strCache>
            </c:strRef>
          </c:tx>
          <c:spPr>
            <a:ln w="3175">
              <a:solidFill>
                <a:sysClr val="windowText" lastClr="000000"/>
              </a:solidFill>
            </a:ln>
          </c:spPr>
          <c:dLbls>
            <c:dLbl>
              <c:idx val="3"/>
              <c:layout>
                <c:manualLayout>
                  <c:x val="-1.429136622385740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-0,5</a:t>
                    </a:r>
                  </a:p>
                </c:rich>
              </c:tx>
              <c:dLblPos val="outEnd"/>
              <c:showVal val="1"/>
            </c:dLbl>
            <c:dLbl>
              <c:idx val="4"/>
              <c:layout>
                <c:manualLayout>
                  <c:x val="-5.6482735577343193E-2"/>
                  <c:y val="0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Val val="1"/>
          </c:dLbls>
          <c:cat>
            <c:strRef>
              <c:f>Foglio1!$A$2:$A$9</c:f>
              <c:strCache>
                <c:ptCount val="8"/>
                <c:pt idx="0">
                  <c:v>Terzisti </c:v>
                </c:pt>
                <c:pt idx="1">
                  <c:v>Vendite dirette </c:v>
                </c:pt>
                <c:pt idx="2">
                  <c:v>Profumeria </c:v>
                </c:pt>
                <c:pt idx="3">
                  <c:v>Grande distribuzione </c:v>
                </c:pt>
                <c:pt idx="4">
                  <c:v>Farmacia </c:v>
                </c:pt>
                <c:pt idx="5">
                  <c:v>Estetiste </c:v>
                </c:pt>
                <c:pt idx="6">
                  <c:v>Erboristerie </c:v>
                </c:pt>
                <c:pt idx="7">
                  <c:v>Acconciatori </c:v>
                </c:pt>
              </c:strCache>
            </c:strRef>
          </c:cat>
          <c:val>
            <c:numRef>
              <c:f>Foglio1!$B$2:$B$9</c:f>
              <c:numCache>
                <c:formatCode>0.0</c:formatCode>
                <c:ptCount val="8"/>
                <c:pt idx="0">
                  <c:v>2.5</c:v>
                </c:pt>
                <c:pt idx="1">
                  <c:v>2</c:v>
                </c:pt>
                <c:pt idx="2">
                  <c:v>-3</c:v>
                </c:pt>
                <c:pt idx="3">
                  <c:v>-1.8</c:v>
                </c:pt>
                <c:pt idx="4">
                  <c:v>2</c:v>
                </c:pt>
                <c:pt idx="5">
                  <c:v>-3.8</c:v>
                </c:pt>
                <c:pt idx="6">
                  <c:v>1.8</c:v>
                </c:pt>
                <c:pt idx="7">
                  <c:v>-4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consuntivi '13/'12</c:v>
                </c:pt>
              </c:strCache>
            </c:strRef>
          </c:tx>
          <c:spPr>
            <a:solidFill>
              <a:srgbClr val="D1D1F7"/>
            </a:solidFill>
            <a:ln w="3175">
              <a:solidFill>
                <a:sysClr val="windowText" lastClr="000000"/>
              </a:solidFill>
            </a:ln>
          </c:spPr>
          <c:dLbls>
            <c:dLbl>
              <c:idx val="3"/>
              <c:layout>
                <c:manualLayout>
                  <c:x val="-6.4586121129640121E-3"/>
                  <c:y val="0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3432075216726824E-3"/>
                  <c:y val="-2.1581738568746785E-7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dLblPos val="ctr"/>
            <c:showVal val="1"/>
          </c:dLbls>
          <c:cat>
            <c:strRef>
              <c:f>Foglio1!$A$2:$A$9</c:f>
              <c:strCache>
                <c:ptCount val="8"/>
                <c:pt idx="0">
                  <c:v>Terzisti </c:v>
                </c:pt>
                <c:pt idx="1">
                  <c:v>Vendite dirette </c:v>
                </c:pt>
                <c:pt idx="2">
                  <c:v>Profumeria </c:v>
                </c:pt>
                <c:pt idx="3">
                  <c:v>Grande distribuzione </c:v>
                </c:pt>
                <c:pt idx="4">
                  <c:v>Farmacia </c:v>
                </c:pt>
                <c:pt idx="5">
                  <c:v>Estetiste </c:v>
                </c:pt>
                <c:pt idx="6">
                  <c:v>Erboristerie </c:v>
                </c:pt>
                <c:pt idx="7">
                  <c:v>Acconciatori </c:v>
                </c:pt>
              </c:strCache>
            </c:strRef>
          </c:cat>
          <c:val>
            <c:numRef>
              <c:f>Foglio1!$C$2:$C$9</c:f>
              <c:numCache>
                <c:formatCode>0.0</c:formatCode>
                <c:ptCount val="8"/>
                <c:pt idx="0">
                  <c:v>4</c:v>
                </c:pt>
                <c:pt idx="1">
                  <c:v>4.4000000000000004</c:v>
                </c:pt>
                <c:pt idx="2">
                  <c:v>-3.8</c:v>
                </c:pt>
                <c:pt idx="3">
                  <c:v>0.1</c:v>
                </c:pt>
                <c:pt idx="4">
                  <c:v>0.30000000000000032</c:v>
                </c:pt>
                <c:pt idx="5">
                  <c:v>-5.5</c:v>
                </c:pt>
                <c:pt idx="6">
                  <c:v>2.8</c:v>
                </c:pt>
                <c:pt idx="7">
                  <c:v>-8.4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12/'11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  <a:ln w="3175">
              <a:solidFill>
                <a:sysClr val="windowText" lastClr="000000"/>
              </a:solidFill>
            </a:ln>
          </c:spPr>
          <c:dLbls>
            <c:dLbl>
              <c:idx val="3"/>
              <c:layout>
                <c:manualLayout>
                  <c:x val="-8.8427376251695011E-3"/>
                  <c:y val="-2.7408807982308649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dLblPos val="ctr"/>
            <c:showVal val="1"/>
          </c:dLbls>
          <c:cat>
            <c:strRef>
              <c:f>Foglio1!$A$2:$A$9</c:f>
              <c:strCache>
                <c:ptCount val="8"/>
                <c:pt idx="0">
                  <c:v>Terzisti </c:v>
                </c:pt>
                <c:pt idx="1">
                  <c:v>Vendite dirette </c:v>
                </c:pt>
                <c:pt idx="2">
                  <c:v>Profumeria </c:v>
                </c:pt>
                <c:pt idx="3">
                  <c:v>Grande distribuzione </c:v>
                </c:pt>
                <c:pt idx="4">
                  <c:v>Farmacia </c:v>
                </c:pt>
                <c:pt idx="5">
                  <c:v>Estetiste </c:v>
                </c:pt>
                <c:pt idx="6">
                  <c:v>Erboristerie </c:v>
                </c:pt>
                <c:pt idx="7">
                  <c:v>Acconciatori </c:v>
                </c:pt>
              </c:strCache>
            </c:strRef>
          </c:cat>
          <c:val>
            <c:numRef>
              <c:f>Foglio1!$D$2:$D$9</c:f>
              <c:numCache>
                <c:formatCode>0.0</c:formatCode>
                <c:ptCount val="8"/>
                <c:pt idx="0">
                  <c:v>3.5</c:v>
                </c:pt>
                <c:pt idx="1">
                  <c:v>2.2000000000000002</c:v>
                </c:pt>
                <c:pt idx="2">
                  <c:v>-4</c:v>
                </c:pt>
                <c:pt idx="3">
                  <c:v>-0.4</c:v>
                </c:pt>
                <c:pt idx="4">
                  <c:v>-1.4</c:v>
                </c:pt>
                <c:pt idx="5">
                  <c:v>-5</c:v>
                </c:pt>
                <c:pt idx="6">
                  <c:v>5</c:v>
                </c:pt>
                <c:pt idx="7">
                  <c:v>-6</c:v>
                </c:pt>
              </c:numCache>
            </c:numRef>
          </c:val>
        </c:ser>
        <c:dLbls>
          <c:showVal val="1"/>
        </c:dLbls>
        <c:gapWidth val="88"/>
        <c:axId val="66571648"/>
        <c:axId val="66606208"/>
      </c:barChart>
      <c:catAx>
        <c:axId val="66571648"/>
        <c:scaling>
          <c:orientation val="minMax"/>
        </c:scaling>
        <c:axPos val="l"/>
        <c:tickLblPos val="low"/>
        <c:txPr>
          <a:bodyPr/>
          <a:lstStyle/>
          <a:p>
            <a:pPr>
              <a:defRPr sz="1050" i="0"/>
            </a:pPr>
            <a:endParaRPr lang="it-IT"/>
          </a:p>
        </c:txPr>
        <c:crossAx val="66606208"/>
        <c:crosses val="autoZero"/>
        <c:auto val="1"/>
        <c:lblAlgn val="ctr"/>
        <c:lblOffset val="100"/>
      </c:catAx>
      <c:valAx>
        <c:axId val="66606208"/>
        <c:scaling>
          <c:orientation val="minMax"/>
        </c:scaling>
        <c:axPos val="b"/>
        <c:majorGridlines>
          <c:spPr>
            <a:ln>
              <a:solidFill>
                <a:srgbClr val="E7E6E6">
                  <a:lumMod val="75000"/>
                </a:srgb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800" b="0"/>
                </a:pPr>
                <a:r>
                  <a:rPr lang="it-IT" sz="800" b="0" dirty="0" err="1" smtClean="0"/>
                  <a:t>var%</a:t>
                </a:r>
                <a:endParaRPr lang="it-IT" sz="800" b="0" dirty="0"/>
              </a:p>
            </c:rich>
          </c:tx>
          <c:layout>
            <c:manualLayout>
              <c:xMode val="edge"/>
              <c:yMode val="edge"/>
              <c:x val="0.6599555737504218"/>
              <c:y val="0.94889422725182992"/>
            </c:manualLayout>
          </c:layout>
        </c:title>
        <c:numFmt formatCode="#,##0.0" sourceLinked="0"/>
        <c:tickLblPos val="nextTo"/>
        <c:txPr>
          <a:bodyPr/>
          <a:lstStyle/>
          <a:p>
            <a:pPr>
              <a:defRPr sz="800" i="1">
                <a:solidFill>
                  <a:schemeClr val="bg1">
                    <a:lumMod val="50000"/>
                  </a:schemeClr>
                </a:solidFill>
              </a:defRPr>
            </a:pPr>
            <a:endParaRPr lang="it-IT"/>
          </a:p>
        </c:txPr>
        <c:crossAx val="665716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50"/>
      </a:pPr>
      <a:endParaRPr lang="it-IT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5"/>
  <c:chart>
    <c:autoTitleDeleted val="1"/>
    <c:plotArea>
      <c:layout>
        <c:manualLayout>
          <c:layoutTarget val="inner"/>
          <c:xMode val="edge"/>
          <c:yMode val="edge"/>
          <c:x val="0.162532723362041"/>
          <c:y val="3.9271335410938239E-2"/>
          <c:w val="0.67493455327592367"/>
          <c:h val="0.92145732917812351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spPr>
              <a:solidFill>
                <a:srgbClr val="336699"/>
              </a:solidFill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004990"/>
              </a:solidFill>
            </c:spPr>
          </c:dPt>
          <c:dPt>
            <c:idx val="3"/>
            <c:spPr>
              <a:solidFill>
                <a:schemeClr val="bg2">
                  <a:lumMod val="75000"/>
                </a:schemeClr>
              </a:solidFill>
            </c:spPr>
          </c:dPt>
          <c:dPt>
            <c:idx val="4"/>
            <c:spPr>
              <a:solidFill>
                <a:schemeClr val="bg2">
                  <a:lumMod val="10000"/>
                </a:schemeClr>
              </a:solidFill>
            </c:spPr>
          </c:dPt>
          <c:dPt>
            <c:idx val="5"/>
            <c:spPr>
              <a:solidFill>
                <a:schemeClr val="bg2">
                  <a:lumMod val="50000"/>
                </a:schemeClr>
              </a:solidFill>
            </c:spPr>
          </c:dPt>
          <c:dPt>
            <c:idx val="6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Foglio1!$A$2:$A$9</c:f>
              <c:strCache>
                <c:ptCount val="8"/>
                <c:pt idx="0">
                  <c:v>Farmacia</c:v>
                </c:pt>
                <c:pt idx="1">
                  <c:v>Profumeria</c:v>
                </c:pt>
                <c:pt idx="2">
                  <c:v>Grande distribuzione</c:v>
                </c:pt>
                <c:pt idx="3">
                  <c:v>Erboristeria</c:v>
                </c:pt>
                <c:pt idx="4">
                  <c:v>Porta a porta</c:v>
                </c:pt>
                <c:pt idx="5">
                  <c:v>Corrispondenza</c:v>
                </c:pt>
                <c:pt idx="6">
                  <c:v>Saloni di bellezza</c:v>
                </c:pt>
                <c:pt idx="7">
                  <c:v>Acconciatura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18.2</c:v>
                </c:pt>
                <c:pt idx="1">
                  <c:v>22.8</c:v>
                </c:pt>
                <c:pt idx="2">
                  <c:v>40.300000000000004</c:v>
                </c:pt>
                <c:pt idx="3">
                  <c:v>4.0999999999999996</c:v>
                </c:pt>
                <c:pt idx="4">
                  <c:v>4.5</c:v>
                </c:pt>
                <c:pt idx="5">
                  <c:v>0.70000000000000162</c:v>
                </c:pt>
                <c:pt idx="6">
                  <c:v>2.7</c:v>
                </c:pt>
                <c:pt idx="7">
                  <c:v>6.6</c:v>
                </c:pt>
              </c:numCache>
            </c:numRef>
          </c:val>
        </c:ser>
        <c:firstSliceAng val="360"/>
        <c:holeSize val="71"/>
      </c:doughnut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7.4461552893820102E-2"/>
          <c:y val="8.862039171046536E-2"/>
          <c:w val="0.85107689421235999"/>
          <c:h val="0.86660501453401972"/>
        </c:manualLayout>
      </c:layout>
      <c:barChart>
        <c:barDir val="bar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4990"/>
            </a:solidFill>
          </c:spPr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6"/>
            <c:spPr>
              <a:solidFill>
                <a:schemeClr val="bg2">
                  <a:lumMod val="50000"/>
                </a:schemeClr>
              </a:solidFill>
            </c:spPr>
          </c:dPt>
          <c:dPt>
            <c:idx val="8"/>
            <c:spPr>
              <a:solidFill>
                <a:schemeClr val="bg2">
                  <a:lumMod val="50000"/>
                </a:schemeClr>
              </a:solidFill>
            </c:spPr>
          </c:dPt>
          <c:dPt>
            <c:idx val="12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4,0</a:t>
                    </a:r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8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4,0</a:t>
                    </a:r>
                  </a:p>
                </c:rich>
              </c:tx>
              <c:spPr/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8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-3,9</a:t>
                    </a:r>
                  </a:p>
                </c:rich>
              </c:tx>
              <c:spPr/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8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-6,6</a:t>
                    </a:r>
                  </a:p>
                </c:rich>
              </c:tx>
              <c:spPr/>
              <c:dLblPos val="ctr"/>
              <c:showVal val="1"/>
            </c:dLbl>
            <c:dLbl>
              <c:idx val="4"/>
              <c:layout>
                <c:manualLayout>
                  <c:x val="-1.4667380189922301E-2"/>
                  <c:y val="0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1.024712494190190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800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dLblPos val="outEnd"/>
              <c:showVal val="1"/>
            </c:dLbl>
            <c:dLbl>
              <c:idx val="6"/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7"/>
              <c:layout>
                <c:manualLayout>
                  <c:x val="-3.6756397190822136E-3"/>
                  <c:y val="-2.6758738132834216E-7"/>
                </c:manualLayout>
              </c:layout>
              <c:spPr/>
              <c:txPr>
                <a:bodyPr/>
                <a:lstStyle/>
                <a:p>
                  <a:pPr>
                    <a:defRPr sz="800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dLblPos val="outEnd"/>
              <c:showVal val="1"/>
            </c:dLbl>
            <c:dLbl>
              <c:idx val="8"/>
              <c:layout>
                <c:manualLayout>
                  <c:x val="-1.0926713202028118E-4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solidFill>
                          <a:schemeClr val="tx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1,2</a:t>
                    </a:r>
                  </a:p>
                </c:rich>
              </c:tx>
              <c:spPr/>
              <c:dLblPos val="outEnd"/>
              <c:showVal val="1"/>
            </c:dLbl>
            <c:dLbl>
              <c:idx val="9"/>
              <c:layout>
                <c:manualLayout>
                  <c:x val="1.5990312002967929E-6"/>
                  <c:y val="0"/>
                </c:manualLayout>
              </c:layout>
              <c:dLblPos val="outEnd"/>
              <c:showVal val="1"/>
            </c:dLbl>
            <c:dLbl>
              <c:idx val="10"/>
              <c:layout>
                <c:manualLayout>
                  <c:x val="-7.6753497614246151E-4"/>
                  <c:y val="0"/>
                </c:manualLayout>
              </c:layout>
              <c:dLblPos val="outEnd"/>
              <c:showVal val="1"/>
            </c:dLbl>
            <c:dLbl>
              <c:idx val="11"/>
              <c:layout>
                <c:manualLayout>
                  <c:x val="-2.1645552348018011E-3"/>
                  <c:y val="0"/>
                </c:manualLayout>
              </c:layout>
              <c:dLblPos val="outEnd"/>
              <c:showVal val="1"/>
            </c:dLbl>
            <c:dLbl>
              <c:idx val="12"/>
              <c:layout>
                <c:manualLayout>
                  <c:x val="1.4460572154683913E-3"/>
                  <c:y val="0"/>
                </c:manualLayout>
              </c:layout>
              <c:dLblPos val="outEnd"/>
              <c:showVal val="1"/>
            </c:dLbl>
            <c:dLbl>
              <c:idx val="13"/>
              <c:layout>
                <c:manualLayout>
                  <c:x val="-1.3698367282542401E-4"/>
                  <c:y val="0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800"/>
                </a:pPr>
                <a:endParaRPr lang="it-IT"/>
              </a:p>
            </c:txPr>
            <c:dLblPos val="ctr"/>
            <c:showVal val="1"/>
          </c:dLbls>
          <c:cat>
            <c:numRef>
              <c:f>Foglio1!$A$2:$A$15</c:f>
              <c:numCache>
                <c:formatCode>General</c:formatCode>
                <c:ptCount val="14"/>
              </c:numCache>
            </c:numRef>
          </c:cat>
          <c:val>
            <c:numRef>
              <c:f>Foglio1!$B$2:$B$15</c:f>
              <c:numCache>
                <c:formatCode>0.0</c:formatCode>
                <c:ptCount val="14"/>
                <c:pt idx="0">
                  <c:v>3.9575722120981807</c:v>
                </c:pt>
                <c:pt idx="1">
                  <c:v>3.9658862107237347</c:v>
                </c:pt>
                <c:pt idx="2">
                  <c:v>-3.8775327602890401</c:v>
                </c:pt>
                <c:pt idx="3">
                  <c:v>-6.6490741052557016</c:v>
                </c:pt>
                <c:pt idx="4">
                  <c:v>-1.3547959617254541</c:v>
                </c:pt>
                <c:pt idx="5">
                  <c:v>-2.1698269192863111</c:v>
                </c:pt>
                <c:pt idx="6">
                  <c:v>5.7465414032943789</c:v>
                </c:pt>
                <c:pt idx="7">
                  <c:v>-0.50589731188181997</c:v>
                </c:pt>
                <c:pt idx="8">
                  <c:v>1.1689431943275441</c:v>
                </c:pt>
                <c:pt idx="9">
                  <c:v>-1.6</c:v>
                </c:pt>
                <c:pt idx="10">
                  <c:v>-2.0169602168390139</c:v>
                </c:pt>
                <c:pt idx="11">
                  <c:v>-1.48810331928021</c:v>
                </c:pt>
                <c:pt idx="12">
                  <c:v>2.8475118269977451E-3</c:v>
                </c:pt>
                <c:pt idx="13">
                  <c:v>-1.5828794226237741</c:v>
                </c:pt>
              </c:numCache>
            </c:numRef>
          </c:val>
        </c:ser>
        <c:dLbls>
          <c:showVal val="1"/>
        </c:dLbls>
        <c:gapWidth val="110"/>
        <c:axId val="76899072"/>
        <c:axId val="76900608"/>
      </c:barChart>
      <c:catAx>
        <c:axId val="76899072"/>
        <c:scaling>
          <c:orientation val="minMax"/>
        </c:scaling>
        <c:axPos val="l"/>
        <c:numFmt formatCode="General" sourceLinked="1"/>
        <c:tickLblPos val="nextTo"/>
        <c:crossAx val="76900608"/>
        <c:crosses val="autoZero"/>
        <c:auto val="1"/>
        <c:lblAlgn val="ctr"/>
        <c:lblOffset val="100"/>
      </c:catAx>
      <c:valAx>
        <c:axId val="76900608"/>
        <c:scaling>
          <c:orientation val="minMax"/>
          <c:max val="6"/>
          <c:min val="-8"/>
        </c:scaling>
        <c:axPos val="b"/>
        <c:numFmt formatCode="0.0" sourceLinked="1"/>
        <c:tickLblPos val="none"/>
        <c:crossAx val="76899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9"/>
  <c:chart>
    <c:autoTitleDeleted val="1"/>
    <c:plotArea>
      <c:layout>
        <c:manualLayout>
          <c:layoutTarget val="inner"/>
          <c:xMode val="edge"/>
          <c:yMode val="edge"/>
          <c:x val="0.15849082775742043"/>
          <c:y val="1.9847977793047325E-2"/>
          <c:w val="0.66280064482511392"/>
          <c:h val="0.92988761839104661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 w="6350"/>
          </c:spPr>
          <c:dPt>
            <c:idx val="0"/>
            <c:spPr>
              <a:solidFill>
                <a:srgbClr val="004990"/>
              </a:solidFill>
              <a:ln w="6350"/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  <a:ln w="6350"/>
            </c:spPr>
          </c:dPt>
          <c:dPt>
            <c:idx val="2"/>
            <c:spPr>
              <a:solidFill>
                <a:srgbClr val="004990"/>
              </a:solidFill>
              <a:ln w="6350"/>
            </c:spPr>
          </c:dPt>
          <c:dPt>
            <c:idx val="3"/>
            <c:spPr>
              <a:solidFill>
                <a:srgbClr val="004990"/>
              </a:solidFill>
              <a:ln w="6350"/>
            </c:spPr>
          </c:dPt>
          <c:dPt>
            <c:idx val="4"/>
            <c:spPr>
              <a:solidFill>
                <a:srgbClr val="004990"/>
              </a:solidFill>
              <a:ln w="6350"/>
            </c:spPr>
          </c:dPt>
          <c:dPt>
            <c:idx val="5"/>
            <c:spPr>
              <a:solidFill>
                <a:schemeClr val="bg2">
                  <a:lumMod val="50000"/>
                </a:schemeClr>
              </a:solidFill>
              <a:ln w="6350"/>
            </c:spPr>
          </c:dPt>
          <c:dPt>
            <c:idx val="6"/>
            <c:spPr>
              <a:solidFill>
                <a:srgbClr val="004990"/>
              </a:solidFill>
              <a:ln w="6350"/>
            </c:spPr>
          </c:dPt>
          <c:dPt>
            <c:idx val="7"/>
            <c:spPr>
              <a:solidFill>
                <a:schemeClr val="bg2">
                  <a:lumMod val="50000"/>
                </a:schemeClr>
              </a:solidFill>
              <a:ln w="6350"/>
            </c:spPr>
          </c:dPt>
          <c:dPt>
            <c:idx val="8"/>
            <c:spPr>
              <a:solidFill>
                <a:srgbClr val="004990"/>
              </a:solidFill>
              <a:ln w="6350"/>
            </c:spPr>
          </c:dPt>
          <c:dPt>
            <c:idx val="9"/>
            <c:spPr>
              <a:solidFill>
                <a:srgbClr val="004990"/>
              </a:solidFill>
              <a:ln w="6350"/>
            </c:spPr>
          </c:dPt>
          <c:dPt>
            <c:idx val="10"/>
            <c:spPr>
              <a:solidFill>
                <a:srgbClr val="004990"/>
              </a:solidFill>
              <a:ln w="6350"/>
            </c:spPr>
          </c:dPt>
          <c:dPt>
            <c:idx val="11"/>
            <c:spPr>
              <a:solidFill>
                <a:srgbClr val="004990"/>
              </a:solidFill>
              <a:ln w="6350"/>
            </c:spPr>
          </c:dPt>
          <c:dPt>
            <c:idx val="12"/>
            <c:spPr>
              <a:solidFill>
                <a:schemeClr val="bg2">
                  <a:lumMod val="50000"/>
                </a:schemeClr>
              </a:solidFill>
              <a:ln w="6350"/>
            </c:spPr>
          </c:dPt>
          <c:dPt>
            <c:idx val="13"/>
            <c:spPr>
              <a:solidFill>
                <a:schemeClr val="bg2">
                  <a:lumMod val="50000"/>
                </a:schemeClr>
              </a:solidFill>
              <a:ln w="6350"/>
            </c:spPr>
          </c:dPt>
          <c:dLbls>
            <c:dLbl>
              <c:idx val="6"/>
              <c:layout>
                <c:manualLayout>
                  <c:x val="2.1175264132010016E-4"/>
                  <c:y val="-1.4250772170622504E-3"/>
                </c:manualLayout>
              </c:layout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  <c:showPercent val="1"/>
              <c:separator>
</c:separator>
            </c:dLbl>
            <c:dLbl>
              <c:idx val="7"/>
              <c:layout/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  <c:showPercent val="1"/>
            </c:dLbl>
            <c:dLbl>
              <c:idx val="8"/>
              <c:layout/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  <c:showPercent val="1"/>
            </c:dLbl>
            <c:dLbl>
              <c:idx val="9"/>
              <c:layout/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  <c:showPercent val="1"/>
            </c:dLbl>
            <c:dLbl>
              <c:idx val="10"/>
              <c:layout>
                <c:manualLayout>
                  <c:x val="-7.7491283755996539E-3"/>
                  <c:y val="-2.536775700187871E-2"/>
                </c:manualLayout>
              </c:layout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  <c:showPercent val="1"/>
              <c:separator>
</c:separator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Foglio1!$A$2:$A$15</c:f>
              <c:strCache>
                <c:ptCount val="14"/>
                <c:pt idx="0">
                  <c:v>Prodotti per il corpo</c:v>
                </c:pt>
                <c:pt idx="1">
                  <c:v>Prodotti per il viso</c:v>
                </c:pt>
                <c:pt idx="2">
                  <c:v>Prodotti per capelli</c:v>
                </c:pt>
                <c:pt idx="3">
                  <c:v>Prodotti igiene corpo</c:v>
                </c:pt>
                <c:pt idx="4">
                  <c:v>Profumeria alcolica</c:v>
                </c:pt>
                <c:pt idx="5">
                  <c:v>Prodotti igiene bocca</c:v>
                </c:pt>
                <c:pt idx="6">
                  <c:v>Prodotti per trucco viso</c:v>
                </c:pt>
                <c:pt idx="7">
                  <c:v>Prodotti trucco occhi</c:v>
                </c:pt>
                <c:pt idx="8">
                  <c:v>Prodotti per le labbra</c:v>
                </c:pt>
                <c:pt idx="9">
                  <c:v>Prodotti per le mani</c:v>
                </c:pt>
                <c:pt idx="10">
                  <c:v>Prodotti linea maschile</c:v>
                </c:pt>
                <c:pt idx="11">
                  <c:v>Prodotti dermoig. bambini</c:v>
                </c:pt>
                <c:pt idx="12">
                  <c:v>Confezioni regalo </c:v>
                </c:pt>
                <c:pt idx="13">
                  <c:v>Cofanetti trucco</c:v>
                </c:pt>
              </c:strCache>
            </c:strRef>
          </c:cat>
          <c:val>
            <c:numRef>
              <c:f>Foglio1!$B$2:$B$15</c:f>
              <c:numCache>
                <c:formatCode>_-* #,##0_-;\-* #,##0_-;_-* "-"??_-;_-@_-</c:formatCode>
                <c:ptCount val="14"/>
                <c:pt idx="0">
                  <c:v>1335</c:v>
                </c:pt>
                <c:pt idx="1">
                  <c:v>1251</c:v>
                </c:pt>
                <c:pt idx="2">
                  <c:v>1140</c:v>
                </c:pt>
                <c:pt idx="3">
                  <c:v>1066</c:v>
                </c:pt>
                <c:pt idx="4">
                  <c:v>926</c:v>
                </c:pt>
                <c:pt idx="5">
                  <c:v>693</c:v>
                </c:pt>
                <c:pt idx="6">
                  <c:v>390</c:v>
                </c:pt>
                <c:pt idx="7">
                  <c:v>349</c:v>
                </c:pt>
                <c:pt idx="8">
                  <c:v>279</c:v>
                </c:pt>
                <c:pt idx="9">
                  <c:v>243</c:v>
                </c:pt>
                <c:pt idx="10">
                  <c:v>179</c:v>
                </c:pt>
                <c:pt idx="11">
                  <c:v>148</c:v>
                </c:pt>
                <c:pt idx="12">
                  <c:v>117</c:v>
                </c:pt>
                <c:pt idx="13">
                  <c:v>48</c:v>
                </c:pt>
              </c:numCache>
            </c:numRef>
          </c:val>
        </c:ser>
        <c:firstSliceAng val="360"/>
        <c:holeSize val="71"/>
      </c:doughnutChart>
      <c:spPr>
        <a:effectLst/>
      </c:spPr>
    </c:plotArea>
    <c:legend>
      <c:legendPos val="l"/>
      <c:layout>
        <c:manualLayout>
          <c:xMode val="edge"/>
          <c:yMode val="edge"/>
          <c:x val="0.32432217499525801"/>
          <c:y val="0.22828698514590623"/>
          <c:w val="0.35825379798815632"/>
          <c:h val="0.52161799384103957"/>
        </c:manualLayout>
      </c:layout>
      <c:overlay val="1"/>
      <c:txPr>
        <a:bodyPr/>
        <a:lstStyle/>
        <a:p>
          <a:pPr>
            <a:defRPr sz="900"/>
          </a:pPr>
          <a:endParaRPr lang="it-IT"/>
        </a:p>
      </c:txPr>
    </c:legend>
    <c:plotVisOnly val="1"/>
    <c:dispBlanksAs val="zero"/>
  </c:chart>
  <c:spPr>
    <a:effectLst/>
  </c:spPr>
  <c:txPr>
    <a:bodyPr/>
    <a:lstStyle/>
    <a:p>
      <a:pPr>
        <a:defRPr sz="1800"/>
      </a:pPr>
      <a:endParaRPr lang="it-IT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BBA706D-20AD-4C15-97DC-FC07E92FEBBC}" type="datetimeFigureOut">
              <a:rPr lang="it-IT" smtClean="0"/>
              <a:pPr/>
              <a:t>30/10/2014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1DF7767-1920-426F-B4F8-EF11E16D1A3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15F27B40-0B65-4ADE-A293-D43B3B5C289D}" type="datetimeFigureOut">
              <a:rPr lang="it-IT"/>
              <a:pPr>
                <a:defRPr/>
              </a:pPr>
              <a:t>30/10/2014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B27393DE-DF2E-434B-BF32-BCF5D2611EC1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F968AE-5CC2-4CCA-AE42-309E77690F5E}" type="slidenum">
              <a:rPr lang="it-IT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>
                <a:solidFill>
                  <a:prstClr val="black"/>
                </a:solidFill>
              </a:rPr>
              <a:pPr/>
              <a:t>29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F968AE-5CC2-4CCA-AE42-309E77690F5E}" type="slidenum">
              <a:rPr lang="it-IT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F7411-2EFB-482A-A576-13A4A801882A}" type="slidenum">
              <a:rPr lang="it-IT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fld id="{F9AD2559-F9CC-481A-98AD-97456CA3D92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41711" y="6284452"/>
            <a:ext cx="2036763" cy="30797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Gian Andrea Positano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4990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4803" y="6389022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F9A5D166-E824-4D06-88CC-83AC1F808AF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4990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4803" y="6389022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F9A5D166-E824-4D06-88CC-83AC1F808AF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4990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4803" y="6389022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F9A5D166-E824-4D06-88CC-83AC1F808AF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4990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4803" y="6389022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F9A5D166-E824-4D06-88CC-83AC1F808AF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4990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4803" y="6389022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F9A5D166-E824-4D06-88CC-83AC1F808AF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4990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4803" y="6389022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F9A5D166-E824-4D06-88CC-83AC1F808AF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4990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4803" y="6389022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F9A5D166-E824-4D06-88CC-83AC1F808AF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4990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4803" y="6389022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F9A5D166-E824-4D06-88CC-83AC1F808AFD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7658" y="6440692"/>
            <a:ext cx="522287" cy="365125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fld id="{F9AD2559-F9CC-481A-98AD-97456CA3D92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7658" y="6440692"/>
            <a:ext cx="522287" cy="365125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fld id="{F9AD2559-F9CC-481A-98AD-97456CA3D92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981075" y="6548437"/>
            <a:ext cx="2338388" cy="147638"/>
          </a:xfrm>
          <a:prstGeom prst="rect">
            <a:avLst/>
          </a:prstGeom>
          <a:solidFill>
            <a:srgbClr val="00499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6570834"/>
            <a:ext cx="1838325" cy="9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gnaposto tes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41711" y="6284452"/>
            <a:ext cx="2036763" cy="30797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Gian Andrea Positano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4990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4803" y="6389022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F9A5D166-E824-4D06-88CC-83AC1F808AF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7658" y="6440692"/>
            <a:ext cx="522287" cy="365125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fld id="{F9AD2559-F9CC-481A-98AD-97456CA3D92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981075" y="6548437"/>
            <a:ext cx="2338388" cy="147638"/>
          </a:xfrm>
          <a:prstGeom prst="rect">
            <a:avLst/>
          </a:prstGeom>
          <a:solidFill>
            <a:srgbClr val="00499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6570834"/>
            <a:ext cx="1838325" cy="9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gnaposto tes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41711" y="6284452"/>
            <a:ext cx="2036763" cy="30797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Gian Andrea Positano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7658" y="6440692"/>
            <a:ext cx="522287" cy="365125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fld id="{F9AD2559-F9CC-481A-98AD-97456CA3D922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981075" y="6548437"/>
            <a:ext cx="2338388" cy="147638"/>
          </a:xfrm>
          <a:prstGeom prst="rect">
            <a:avLst/>
          </a:prstGeom>
          <a:solidFill>
            <a:srgbClr val="00499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2" y="6570834"/>
            <a:ext cx="1838325" cy="9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gnaposto tes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41711" y="6284452"/>
            <a:ext cx="2036763" cy="30797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Gian Andrea Positano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4990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4803" y="6389022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F9A5D166-E824-4D06-88CC-83AC1F808AF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4990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4803" y="6389022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F9A5D166-E824-4D06-88CC-83AC1F808AF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4990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4803" y="6389022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F9A5D166-E824-4D06-88CC-83AC1F808AF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4990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4803" y="6389022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F9A5D166-E824-4D06-88CC-83AC1F808AF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4990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4803" y="6389022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F9A5D166-E824-4D06-88CC-83AC1F808AF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4990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4803" y="6389022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F9A5D166-E824-4D06-88CC-83AC1F808AF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interne s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57200" y="141288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it-IT" kern="0" dirty="0" smtClean="0">
              <a:latin typeface="Verdana"/>
            </a:endParaRP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4990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4803" y="6389022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F9A5D166-E824-4D06-88CC-83AC1F808AF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522288" y="1065213"/>
            <a:ext cx="8086725" cy="0"/>
          </a:xfrm>
          <a:prstGeom prst="line">
            <a:avLst/>
          </a:prstGeom>
          <a:noFill/>
          <a:ln w="9525">
            <a:solidFill>
              <a:srgbClr val="0049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578181" y="780147"/>
            <a:ext cx="3106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 smtClean="0">
                <a:solidFill>
                  <a:schemeClr val="bg1">
                    <a:lumMod val="50000"/>
                  </a:schemeClr>
                </a:solidFill>
              </a:rPr>
              <a:t>Scenari internazionali</a:t>
            </a:r>
            <a:endParaRPr lang="it-IT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-174567" y="6259485"/>
            <a:ext cx="9418320" cy="598516"/>
          </a:xfrm>
          <a:prstGeom prst="rect">
            <a:avLst/>
          </a:prstGeom>
          <a:gradFill flip="none" rotWithShape="1">
            <a:gsLst>
              <a:gs pos="0">
                <a:srgbClr val="004990"/>
              </a:gs>
              <a:gs pos="50000">
                <a:srgbClr val="004990">
                  <a:shade val="67500"/>
                  <a:satMod val="115000"/>
                </a:srgbClr>
              </a:gs>
              <a:gs pos="100000">
                <a:srgbClr val="00499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4803" y="6389022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F9A5D166-E824-4D06-88CC-83AC1F808AFD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188983" y="6576929"/>
            <a:ext cx="1385885" cy="188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it-IT" i="1" dirty="0" smtClean="0">
                <a:solidFill>
                  <a:prstClr val="white"/>
                </a:solidFill>
              </a:rPr>
              <a:t>Novembre 2014</a:t>
            </a:r>
            <a:endParaRPr lang="it-IT" i="1" dirty="0">
              <a:solidFill>
                <a:prstClr val="white"/>
              </a:solidFill>
            </a:endParaRPr>
          </a:p>
        </p:txBody>
      </p:sp>
      <p:sp>
        <p:nvSpPr>
          <p:cNvPr id="15" name="Segnaposto testo 10"/>
          <p:cNvSpPr txBox="1">
            <a:spLocks/>
          </p:cNvSpPr>
          <p:nvPr userDrawn="1"/>
        </p:nvSpPr>
        <p:spPr>
          <a:xfrm>
            <a:off x="7175235" y="6341776"/>
            <a:ext cx="1397266" cy="282575"/>
          </a:xfrm>
          <a:prstGeom prst="rect">
            <a:avLst/>
          </a:prstGeom>
        </p:spPr>
        <p:txBody>
          <a:bodyPr/>
          <a:lstStyle>
            <a:lvl1pPr marL="228600" marR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it-IT" sz="1000" kern="1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dirty="0" smtClean="0">
                <a:solidFill>
                  <a:prstClr val="white"/>
                </a:solidFill>
              </a:rPr>
              <a:t>Gian Andrea Positano</a:t>
            </a:r>
            <a:endParaRPr dirty="0">
              <a:solidFill>
                <a:prstClr val="white"/>
              </a:solidFill>
            </a:endParaRPr>
          </a:p>
        </p:txBody>
      </p:sp>
      <p:pic>
        <p:nvPicPr>
          <p:cNvPr id="17" name="Immagine 16" descr="Logo istituzionale_Cosmetica Italia no sfondo.png"/>
          <p:cNvPicPr>
            <a:picLocks noChangeAspect="1"/>
          </p:cNvPicPr>
          <p:nvPr userDrawn="1"/>
        </p:nvPicPr>
        <p:blipFill>
          <a:blip r:embed="rId18" cstate="print">
            <a:lum bright="70000" contrast="-70000"/>
          </a:blip>
          <a:stretch>
            <a:fillRect/>
          </a:stretch>
        </p:blipFill>
        <p:spPr>
          <a:xfrm>
            <a:off x="649795" y="6360554"/>
            <a:ext cx="2326161" cy="3805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84" r:id="rId1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-174567" y="6259485"/>
            <a:ext cx="9418320" cy="598516"/>
          </a:xfrm>
          <a:prstGeom prst="rect">
            <a:avLst/>
          </a:prstGeom>
          <a:gradFill flip="none" rotWithShape="1">
            <a:gsLst>
              <a:gs pos="0">
                <a:srgbClr val="004990"/>
              </a:gs>
              <a:gs pos="50000">
                <a:srgbClr val="004990">
                  <a:shade val="67500"/>
                  <a:satMod val="115000"/>
                </a:srgbClr>
              </a:gs>
              <a:gs pos="100000">
                <a:srgbClr val="00499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4803" y="6389022"/>
            <a:ext cx="522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F9A5D166-E824-4D06-88CC-83AC1F808AFD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7188983" y="6576929"/>
            <a:ext cx="1385885" cy="188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it-IT" i="1" dirty="0" smtClean="0">
                <a:solidFill>
                  <a:prstClr val="white"/>
                </a:solidFill>
              </a:rPr>
              <a:t>Novembre 2014</a:t>
            </a:r>
            <a:endParaRPr lang="it-IT" i="1" dirty="0">
              <a:solidFill>
                <a:prstClr val="white"/>
              </a:solidFill>
            </a:endParaRPr>
          </a:p>
        </p:txBody>
      </p:sp>
      <p:sp>
        <p:nvSpPr>
          <p:cNvPr id="17" name="Segnaposto testo 10"/>
          <p:cNvSpPr txBox="1">
            <a:spLocks/>
          </p:cNvSpPr>
          <p:nvPr userDrawn="1"/>
        </p:nvSpPr>
        <p:spPr>
          <a:xfrm>
            <a:off x="7175235" y="6341776"/>
            <a:ext cx="1397266" cy="282575"/>
          </a:xfrm>
          <a:prstGeom prst="rect">
            <a:avLst/>
          </a:prstGeom>
        </p:spPr>
        <p:txBody>
          <a:bodyPr/>
          <a:lstStyle>
            <a:lvl1pPr marL="228600" marR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it-IT" sz="1000" kern="1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dirty="0" smtClean="0">
                <a:solidFill>
                  <a:prstClr val="white"/>
                </a:solidFill>
              </a:rPr>
              <a:t>Gian Andrea Positano</a:t>
            </a:r>
            <a:endParaRPr dirty="0">
              <a:solidFill>
                <a:prstClr val="white"/>
              </a:solidFill>
            </a:endParaRPr>
          </a:p>
        </p:txBody>
      </p:sp>
      <p:pic>
        <p:nvPicPr>
          <p:cNvPr id="18" name="Immagine 17" descr="Logo istituzionale_Cosmetica Italia no sfondo.png"/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>
            <a:off x="649795" y="6360554"/>
            <a:ext cx="2326161" cy="380563"/>
          </a:xfrm>
          <a:prstGeom prst="rect">
            <a:avLst/>
          </a:prstGeom>
        </p:spPr>
      </p:pic>
      <p:sp>
        <p:nvSpPr>
          <p:cNvPr id="20" name="Line 9"/>
          <p:cNvSpPr>
            <a:spLocks noChangeShapeType="1"/>
          </p:cNvSpPr>
          <p:nvPr userDrawn="1"/>
        </p:nvSpPr>
        <p:spPr bwMode="auto">
          <a:xfrm>
            <a:off x="-157768" y="973773"/>
            <a:ext cx="9368443" cy="0"/>
          </a:xfrm>
          <a:prstGeom prst="line">
            <a:avLst/>
          </a:prstGeom>
          <a:noFill/>
          <a:ln w="9525">
            <a:solidFill>
              <a:srgbClr val="004990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1" name="CasellaDiTesto 20"/>
          <p:cNvSpPr txBox="1"/>
          <p:nvPr userDrawn="1"/>
        </p:nvSpPr>
        <p:spPr>
          <a:xfrm>
            <a:off x="5569868" y="701317"/>
            <a:ext cx="3106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 smtClean="0">
                <a:solidFill>
                  <a:schemeClr val="bg1">
                    <a:lumMod val="50000"/>
                  </a:schemeClr>
                </a:solidFill>
              </a:rPr>
              <a:t>Scenari internazionali</a:t>
            </a:r>
            <a:endParaRPr lang="it-IT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6/Hong_Kong_in_China_(zoomed).svg" TargetMode="Externa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://it.wikipedia.org/wiki/File:People's_Republic_of_China_(orthographic_projection).svg" TargetMode="Externa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egnaposto piè di pagina 4"/>
          <p:cNvSpPr>
            <a:spLocks noGrp="1"/>
          </p:cNvSpPr>
          <p:nvPr>
            <p:ph type="ftr" sz="quarter" idx="4294967295"/>
          </p:nvPr>
        </p:nvSpPr>
        <p:spPr bwMode="auto">
          <a:xfrm>
            <a:off x="6393995" y="6351588"/>
            <a:ext cx="2081213" cy="220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/>
              <a:t>Nome Cognome</a:t>
            </a:r>
          </a:p>
        </p:txBody>
      </p:sp>
      <p:sp>
        <p:nvSpPr>
          <p:cNvPr id="307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135A63-6C0E-4298-A237-A6BA066EEFFA}" type="slidenum">
              <a:rPr lang="it-IT"/>
              <a:pPr/>
              <a:t>1</a:t>
            </a:fld>
            <a:endParaRPr lang="it-IT"/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 flipV="1">
            <a:off x="827088" y="2066925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99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/>
          </a:p>
        </p:txBody>
      </p:sp>
      <p:sp>
        <p:nvSpPr>
          <p:cNvPr id="3079" name="Text Box 16"/>
          <p:cNvSpPr txBox="1">
            <a:spLocks noChangeArrowheads="1"/>
          </p:cNvSpPr>
          <p:nvPr/>
        </p:nvSpPr>
        <p:spPr bwMode="auto">
          <a:xfrm>
            <a:off x="1396988" y="2420938"/>
            <a:ext cx="28797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ts val="2300"/>
              </a:lnSpc>
            </a:pPr>
            <a:endParaRPr lang="it-IT" sz="20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20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r>
              <a:rPr lang="it-IT" sz="2000" dirty="0" err="1" smtClean="0">
                <a:solidFill>
                  <a:schemeClr val="bg1"/>
                </a:solidFill>
                <a:latin typeface="+mn-lt"/>
              </a:rPr>
              <a:t>EXPORTour</a:t>
            </a: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: </a:t>
            </a:r>
          </a:p>
          <a:p>
            <a:pPr eaLnBrk="1" hangingPunct="1">
              <a:lnSpc>
                <a:spcPts val="2300"/>
              </a:lnSpc>
            </a:pP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business focus sulla Cosmetica a Hong Kong </a:t>
            </a:r>
            <a:br>
              <a:rPr lang="it-IT" sz="2000" dirty="0" smtClean="0">
                <a:solidFill>
                  <a:schemeClr val="bg1"/>
                </a:solidFill>
                <a:latin typeface="+mn-lt"/>
              </a:rPr>
            </a:b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e in Cina</a:t>
            </a:r>
          </a:p>
        </p:txBody>
      </p:sp>
      <p:sp>
        <p:nvSpPr>
          <p:cNvPr id="3080" name="Text Box 17"/>
          <p:cNvSpPr txBox="1">
            <a:spLocks noChangeArrowheads="1"/>
          </p:cNvSpPr>
          <p:nvPr/>
        </p:nvSpPr>
        <p:spPr bwMode="auto">
          <a:xfrm>
            <a:off x="4714875" y="2278063"/>
            <a:ext cx="3502199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pPr eaLnBrk="1" hangingPunct="1">
              <a:lnSpc>
                <a:spcPts val="2300"/>
              </a:lnSpc>
            </a:pPr>
            <a:endParaRPr lang="it-IT" sz="1600" i="1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r>
              <a:rPr lang="it-IT" sz="1600" i="1" dirty="0" smtClean="0">
                <a:solidFill>
                  <a:schemeClr val="bg1"/>
                </a:solidFill>
                <a:latin typeface="+mn-lt"/>
              </a:rPr>
              <a:t>Scenari internazionali</a:t>
            </a:r>
            <a:endParaRPr lang="it-IT" sz="1400" i="1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1400" i="1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1400" i="1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1400" i="1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1400" i="1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r>
              <a:rPr lang="it-IT" sz="1400" i="1" dirty="0" smtClean="0">
                <a:solidFill>
                  <a:schemeClr val="bg1"/>
                </a:solidFill>
                <a:latin typeface="+mn-lt"/>
              </a:rPr>
              <a:t>relatore: </a:t>
            </a:r>
            <a:endParaRPr lang="it-IT" sz="16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r>
              <a:rPr lang="it-IT" sz="1600" dirty="0" smtClean="0">
                <a:solidFill>
                  <a:schemeClr val="bg1"/>
                </a:solidFill>
                <a:latin typeface="+mn-lt"/>
              </a:rPr>
              <a:t>Gian Andrea Positano</a:t>
            </a:r>
          </a:p>
          <a:p>
            <a:pPr eaLnBrk="1" hangingPunct="1">
              <a:lnSpc>
                <a:spcPts val="2300"/>
              </a:lnSpc>
            </a:pPr>
            <a:r>
              <a:rPr lang="it-IT" sz="1600" dirty="0" smtClean="0">
                <a:solidFill>
                  <a:schemeClr val="bg1"/>
                </a:solidFill>
                <a:latin typeface="+mn-lt"/>
              </a:rPr>
              <a:t>Responsabile Centro Studi</a:t>
            </a:r>
            <a:endParaRPr lang="it-IT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81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65113"/>
            <a:ext cx="5913438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Line 21"/>
          <p:cNvSpPr>
            <a:spLocks noChangeShapeType="1"/>
          </p:cNvSpPr>
          <p:nvPr/>
        </p:nvSpPr>
        <p:spPr bwMode="auto">
          <a:xfrm>
            <a:off x="4555222" y="2324100"/>
            <a:ext cx="0" cy="36480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3" name="Text Box 22"/>
          <p:cNvSpPr txBox="1">
            <a:spLocks noChangeArrowheads="1"/>
          </p:cNvSpPr>
          <p:nvPr/>
        </p:nvSpPr>
        <p:spPr bwMode="auto">
          <a:xfrm>
            <a:off x="1414451" y="2143125"/>
            <a:ext cx="30194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sz="1400" i="1" dirty="0" smtClean="0">
                <a:solidFill>
                  <a:schemeClr val="bg1"/>
                </a:solidFill>
                <a:latin typeface="+mn-lt"/>
              </a:rPr>
              <a:t>4 novembre 2014</a:t>
            </a:r>
            <a:endParaRPr lang="it-IT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2085974" y="933450"/>
            <a:ext cx="4886325" cy="419100"/>
          </a:xfrm>
          <a:prstGeom prst="rect">
            <a:avLst/>
          </a:prstGeom>
          <a:solidFill>
            <a:srgbClr val="00499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499" y="952500"/>
            <a:ext cx="3848081" cy="20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I consumi cosmetici in Europa</a:t>
            </a:r>
            <a:endParaRPr lang="it-IT" b="0" i="1" kern="0" dirty="0" smtClean="0">
              <a:latin typeface="Calibri" pitchFamily="34" charset="0"/>
            </a:endParaRP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/>
        </p:nvGraphicFramePr>
        <p:xfrm>
          <a:off x="461963" y="1554159"/>
          <a:ext cx="1747369" cy="425609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8237"/>
                <a:gridCol w="609132"/>
              </a:tblGrid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Germania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</a:t>
                      </a:r>
                      <a:r>
                        <a:rPr lang="it-IT" sz="1000" u="none" strike="noStrike" dirty="0" smtClean="0"/>
                        <a:t>12.896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Francia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</a:t>
                      </a:r>
                      <a:r>
                        <a:rPr lang="it-IT" sz="1000" u="none" strike="noStrike" dirty="0" smtClean="0"/>
                        <a:t>10.542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Regno </a:t>
                      </a:r>
                      <a:r>
                        <a:rPr lang="it-IT" sz="1000" u="none" strike="noStrike" dirty="0"/>
                        <a:t>Unito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</a:t>
                      </a:r>
                      <a:r>
                        <a:rPr lang="it-IT" sz="1000" u="none" strike="noStrike" dirty="0" smtClean="0"/>
                        <a:t>  9.936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Italia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9.522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Spagna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6.433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b="0" i="0" u="none" strike="noStrike" baseline="0" dirty="0" smtClean="0">
                          <a:latin typeface="Verdana"/>
                        </a:rPr>
                        <a:t> </a:t>
                      </a:r>
                      <a:r>
                        <a:rPr lang="it-IT" sz="1000" u="none" strike="noStrike" dirty="0" smtClean="0"/>
                        <a:t>Polonia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2.862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Paesi Bassi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2.823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Svizzera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2.078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Belgio/Lussemburgo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2.023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Svezia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1.728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Austria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1.313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Portogallo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1.287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Norvegia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1.284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Danimarca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1.055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Romania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</a:t>
                      </a:r>
                      <a:r>
                        <a:rPr lang="it-IT" sz="1000" u="none" strike="noStrike" dirty="0" smtClean="0"/>
                        <a:t>1.035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Finlandia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   </a:t>
                      </a:r>
                      <a:r>
                        <a:rPr lang="it-IT" sz="1000" u="none" strike="noStrike" dirty="0" smtClean="0"/>
                        <a:t>932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Grecia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   </a:t>
                      </a:r>
                      <a:r>
                        <a:rPr lang="it-IT" sz="1000" u="none" strike="noStrike" dirty="0" smtClean="0"/>
                        <a:t>816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Repubblica </a:t>
                      </a:r>
                      <a:r>
                        <a:rPr lang="it-IT" sz="1000" u="none" strike="noStrike" dirty="0"/>
                        <a:t>Ceca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   </a:t>
                      </a:r>
                      <a:r>
                        <a:rPr lang="it-IT" sz="1000" u="none" strike="noStrike" dirty="0" smtClean="0"/>
                        <a:t>758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Irlanda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   </a:t>
                      </a:r>
                      <a:r>
                        <a:rPr lang="it-IT" sz="1000" u="none" strike="noStrike" dirty="0" smtClean="0"/>
                        <a:t>733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Ungheria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   </a:t>
                      </a:r>
                      <a:r>
                        <a:rPr lang="it-IT" sz="1000" u="none" strike="noStrike" dirty="0" smtClean="0"/>
                        <a:t>654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Slovacchia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   </a:t>
                      </a:r>
                      <a:r>
                        <a:rPr lang="it-IT" sz="1000" u="none" strike="noStrike" dirty="0" smtClean="0"/>
                        <a:t>513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Bulgaria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   </a:t>
                      </a:r>
                      <a:r>
                        <a:rPr lang="it-IT" sz="1000" u="none" strike="noStrike" dirty="0" smtClean="0"/>
                        <a:t>316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Lituania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   </a:t>
                      </a:r>
                      <a:r>
                        <a:rPr lang="it-IT" sz="1000" u="none" strike="noStrike" dirty="0" smtClean="0"/>
                        <a:t>163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Slovenia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   </a:t>
                      </a:r>
                      <a:r>
                        <a:rPr lang="it-IT" sz="1000" u="none" strike="noStrike" dirty="0" smtClean="0"/>
                        <a:t>152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560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Estonia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   </a:t>
                      </a:r>
                      <a:r>
                        <a:rPr lang="it-IT" sz="1000" u="none" strike="noStrike" dirty="0" smtClean="0"/>
                        <a:t>110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638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 dirty="0" smtClean="0"/>
                        <a:t>  Lettonia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/>
                        <a:t>           </a:t>
                      </a:r>
                      <a:r>
                        <a:rPr lang="it-IT" sz="1000" u="none" strike="noStrike" dirty="0" smtClean="0"/>
                        <a:t>97 </a:t>
                      </a:r>
                      <a:endParaRPr lang="it-IT" sz="1000" b="0" i="0" u="none" strike="noStrike" dirty="0">
                        <a:latin typeface="Verdana"/>
                      </a:endParaRPr>
                    </a:p>
                  </a:txBody>
                  <a:tcPr marL="0" marR="0" marT="0" marB="0" anchor="b"/>
                </a:tc>
              </a:tr>
              <a:tr h="192083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Totale</a:t>
                      </a:r>
                    </a:p>
                  </a:txBody>
                  <a:tcPr marL="0" marR="0" marT="0" marB="0" anchor="b">
                    <a:solidFill>
                      <a:srgbClr val="004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</a:rPr>
                        <a:t> 72.060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0" marR="0" marT="0" marB="0" anchor="b">
                    <a:solidFill>
                      <a:srgbClr val="004990"/>
                    </a:solidFill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185" y="1557338"/>
            <a:ext cx="498351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e 23"/>
          <p:cNvSpPr/>
          <p:nvPr/>
        </p:nvSpPr>
        <p:spPr>
          <a:xfrm>
            <a:off x="5514975" y="3876675"/>
            <a:ext cx="133350" cy="1333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r>
              <a:rPr lang="it-IT" sz="1000" dirty="0" smtClean="0">
                <a:solidFill>
                  <a:schemeClr val="tx1"/>
                </a:solidFill>
              </a:rPr>
              <a:t>1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25" name="Ovale 24"/>
          <p:cNvSpPr/>
          <p:nvPr/>
        </p:nvSpPr>
        <p:spPr>
          <a:xfrm>
            <a:off x="6238875" y="3757612"/>
            <a:ext cx="133350" cy="1333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r>
              <a:rPr lang="it-IT" sz="1000" dirty="0" smtClean="0">
                <a:solidFill>
                  <a:schemeClr val="tx1"/>
                </a:solidFill>
              </a:rPr>
              <a:t>7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26" name="Ovale 25"/>
          <p:cNvSpPr/>
          <p:nvPr/>
        </p:nvSpPr>
        <p:spPr>
          <a:xfrm>
            <a:off x="5343525" y="4319587"/>
            <a:ext cx="133350" cy="1333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r>
              <a:rPr lang="it-IT" sz="1000" dirty="0" smtClean="0">
                <a:solidFill>
                  <a:schemeClr val="tx1"/>
                </a:solidFill>
              </a:rPr>
              <a:t>8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27" name="Ovale 26"/>
          <p:cNvSpPr/>
          <p:nvPr/>
        </p:nvSpPr>
        <p:spPr>
          <a:xfrm>
            <a:off x="5153025" y="3867150"/>
            <a:ext cx="133350" cy="1333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r>
              <a:rPr lang="it-IT" sz="1000" dirty="0" smtClean="0">
                <a:solidFill>
                  <a:schemeClr val="tx1"/>
                </a:solidFill>
              </a:rPr>
              <a:t>9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28" name="Ovale 27"/>
          <p:cNvSpPr/>
          <p:nvPr/>
        </p:nvSpPr>
        <p:spPr>
          <a:xfrm>
            <a:off x="5924549" y="2809875"/>
            <a:ext cx="171451" cy="171451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800" dirty="0" smtClean="0">
                <a:solidFill>
                  <a:schemeClr val="tx1"/>
                </a:solidFill>
              </a:rPr>
              <a:t>10</a:t>
            </a:r>
            <a:endParaRPr lang="it-IT" sz="800" dirty="0">
              <a:solidFill>
                <a:schemeClr val="tx1"/>
              </a:solidFill>
            </a:endParaRPr>
          </a:p>
        </p:txBody>
      </p:sp>
      <p:sp>
        <p:nvSpPr>
          <p:cNvPr id="31" name="Ovale 30"/>
          <p:cNvSpPr/>
          <p:nvPr/>
        </p:nvSpPr>
        <p:spPr>
          <a:xfrm>
            <a:off x="5219700" y="3676650"/>
            <a:ext cx="133350" cy="1333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r>
              <a:rPr lang="it-IT" sz="1000" dirty="0" smtClean="0">
                <a:solidFill>
                  <a:schemeClr val="tx1"/>
                </a:solidFill>
              </a:rPr>
              <a:t>6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33" name="Ovale 32"/>
          <p:cNvSpPr/>
          <p:nvPr/>
        </p:nvSpPr>
        <p:spPr>
          <a:xfrm>
            <a:off x="4162425" y="4914900"/>
            <a:ext cx="133350" cy="1333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r>
              <a:rPr lang="it-IT" sz="1000" dirty="0" smtClean="0">
                <a:solidFill>
                  <a:schemeClr val="tx1"/>
                </a:solidFill>
              </a:rPr>
              <a:t>5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34" name="Ovale 33"/>
          <p:cNvSpPr/>
          <p:nvPr/>
        </p:nvSpPr>
        <p:spPr>
          <a:xfrm>
            <a:off x="5619750" y="4791075"/>
            <a:ext cx="133350" cy="1333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r>
              <a:rPr lang="it-IT" sz="1000" dirty="0" smtClean="0">
                <a:solidFill>
                  <a:schemeClr val="tx1"/>
                </a:solidFill>
              </a:rPr>
              <a:t>4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40" name="Ovale 39"/>
          <p:cNvSpPr/>
          <p:nvPr/>
        </p:nvSpPr>
        <p:spPr>
          <a:xfrm>
            <a:off x="4733925" y="3481388"/>
            <a:ext cx="133350" cy="1333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r>
              <a:rPr lang="it-IT" sz="1000" dirty="0" smtClean="0">
                <a:solidFill>
                  <a:schemeClr val="tx1"/>
                </a:solidFill>
              </a:rPr>
              <a:t>3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41" name="Ovale 40"/>
          <p:cNvSpPr/>
          <p:nvPr/>
        </p:nvSpPr>
        <p:spPr>
          <a:xfrm>
            <a:off x="4872037" y="4295775"/>
            <a:ext cx="133350" cy="1333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r>
              <a:rPr lang="it-IT" sz="1000" dirty="0" smtClean="0">
                <a:solidFill>
                  <a:schemeClr val="tx1"/>
                </a:solidFill>
              </a:rPr>
              <a:t>2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43" name="Immagine 42" descr="CosmeticsEurope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00" y="1557338"/>
            <a:ext cx="1257300" cy="813547"/>
          </a:xfrm>
          <a:prstGeom prst="rect">
            <a:avLst/>
          </a:prstGeom>
        </p:spPr>
      </p:pic>
      <p:sp>
        <p:nvSpPr>
          <p:cNvPr id="44" name="Rettangolo arrotondato 43"/>
          <p:cNvSpPr/>
          <p:nvPr/>
        </p:nvSpPr>
        <p:spPr>
          <a:xfrm>
            <a:off x="2466976" y="2295525"/>
            <a:ext cx="1581149" cy="5855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4990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2374259" y="2320289"/>
            <a:ext cx="1754016" cy="523220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600" b="1" i="1" dirty="0" smtClean="0">
                <a:solidFill>
                  <a:srgbClr val="004990"/>
                </a:solidFill>
              </a:rPr>
              <a:t>72.060 </a:t>
            </a:r>
            <a:r>
              <a:rPr lang="it-IT" sz="1200" b="1" i="1" dirty="0" smtClean="0">
                <a:solidFill>
                  <a:srgbClr val="004990"/>
                </a:solidFill>
              </a:rPr>
              <a:t>milioni di euro</a:t>
            </a:r>
            <a:endParaRPr lang="it-IT" sz="1600" b="1" i="1" dirty="0" smtClean="0">
              <a:solidFill>
                <a:srgbClr val="004990"/>
              </a:solidFill>
            </a:endParaRPr>
          </a:p>
          <a:p>
            <a:pPr algn="ctr"/>
            <a:r>
              <a:rPr lang="it-IT" sz="1200" b="1" i="1" dirty="0" smtClean="0"/>
              <a:t>totale consumi europei</a:t>
            </a:r>
            <a:endParaRPr lang="it-IT" sz="1200" b="1" i="1" dirty="0"/>
          </a:p>
        </p:txBody>
      </p:sp>
      <p:sp>
        <p:nvSpPr>
          <p:cNvPr id="46" name="Rettangolo arrotondato 45"/>
          <p:cNvSpPr/>
          <p:nvPr/>
        </p:nvSpPr>
        <p:spPr>
          <a:xfrm>
            <a:off x="2462213" y="3433763"/>
            <a:ext cx="1581149" cy="5855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4990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2402834" y="3460136"/>
            <a:ext cx="1754016" cy="523220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600" b="1" i="1" dirty="0" smtClean="0">
                <a:solidFill>
                  <a:srgbClr val="004990"/>
                </a:solidFill>
              </a:rPr>
              <a:t>-0,8%</a:t>
            </a:r>
          </a:p>
          <a:p>
            <a:pPr algn="ctr"/>
            <a:r>
              <a:rPr lang="it-IT" sz="1200" b="1" i="1" dirty="0" smtClean="0"/>
              <a:t>trend ’13/’12</a:t>
            </a:r>
            <a:endParaRPr lang="it-IT" sz="12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Grandi consumatori a confronto</a:t>
            </a:r>
            <a:endParaRPr lang="it-IT" b="0" i="1" kern="0" dirty="0" smtClean="0">
              <a:latin typeface="Calibri" pitchFamily="34" charset="0"/>
            </a:endParaRPr>
          </a:p>
        </p:txBody>
      </p:sp>
      <p:pic>
        <p:nvPicPr>
          <p:cNvPr id="43" name="Immagine 42" descr="CosmeticsEurope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4250" y="1195388"/>
            <a:ext cx="1257300" cy="813547"/>
          </a:xfrm>
          <a:prstGeom prst="rect">
            <a:avLst/>
          </a:prstGeom>
        </p:spPr>
      </p:pic>
      <p:sp>
        <p:nvSpPr>
          <p:cNvPr id="32" name="Rettangolo 31"/>
          <p:cNvSpPr/>
          <p:nvPr/>
        </p:nvSpPr>
        <p:spPr>
          <a:xfrm>
            <a:off x="380999" y="5892382"/>
            <a:ext cx="27555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valori in miliardi di euro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1002659" y="5062030"/>
            <a:ext cx="1754016" cy="430887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100" b="1" dirty="0" smtClean="0"/>
              <a:t>Europa</a:t>
            </a:r>
          </a:p>
          <a:p>
            <a:pPr algn="ctr"/>
            <a:r>
              <a:rPr lang="it-IT" sz="1100" b="1" dirty="0" smtClean="0"/>
              <a:t>72</a:t>
            </a:r>
            <a:endParaRPr lang="it-IT" sz="1100" b="1" dirty="0"/>
          </a:p>
        </p:txBody>
      </p:sp>
      <p:sp>
        <p:nvSpPr>
          <p:cNvPr id="33" name="Ovale 32"/>
          <p:cNvSpPr/>
          <p:nvPr/>
        </p:nvSpPr>
        <p:spPr>
          <a:xfrm>
            <a:off x="619124" y="1943099"/>
            <a:ext cx="2592000" cy="2592000"/>
          </a:xfrm>
          <a:prstGeom prst="ellipse">
            <a:avLst/>
          </a:prstGeom>
          <a:solidFill>
            <a:srgbClr val="002060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3495674" y="2673927"/>
            <a:ext cx="1869422" cy="1869422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/>
          <p:cNvSpPr/>
          <p:nvPr/>
        </p:nvSpPr>
        <p:spPr>
          <a:xfrm>
            <a:off x="7575886" y="3602181"/>
            <a:ext cx="935393" cy="935393"/>
          </a:xfrm>
          <a:prstGeom prst="ellips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Connettore 1 35"/>
          <p:cNvCxnSpPr/>
          <p:nvPr/>
        </p:nvCxnSpPr>
        <p:spPr>
          <a:xfrm>
            <a:off x="600075" y="4857750"/>
            <a:ext cx="81005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3515527" y="5062030"/>
            <a:ext cx="1754016" cy="430887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100" b="1" dirty="0" smtClean="0"/>
              <a:t>USA</a:t>
            </a:r>
          </a:p>
          <a:p>
            <a:pPr algn="ctr"/>
            <a:r>
              <a:rPr lang="it-IT" sz="1100" b="1" dirty="0" smtClean="0"/>
              <a:t>47</a:t>
            </a:r>
            <a:endParaRPr lang="it-IT" sz="1100" b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7202039" y="5062030"/>
            <a:ext cx="1754016" cy="430887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100" b="1" dirty="0" smtClean="0"/>
              <a:t>Giappone</a:t>
            </a:r>
          </a:p>
          <a:p>
            <a:pPr algn="ctr"/>
            <a:r>
              <a:rPr lang="it-IT" sz="1100" b="1" dirty="0" smtClean="0"/>
              <a:t>18</a:t>
            </a:r>
            <a:endParaRPr lang="it-IT" sz="1100" b="1" dirty="0"/>
          </a:p>
        </p:txBody>
      </p:sp>
      <p:sp>
        <p:nvSpPr>
          <p:cNvPr id="39" name="Ovale 38"/>
          <p:cNvSpPr/>
          <p:nvPr/>
        </p:nvSpPr>
        <p:spPr>
          <a:xfrm>
            <a:off x="7841673" y="3858443"/>
            <a:ext cx="412431" cy="4124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Stella a 5 punte 39"/>
          <p:cNvSpPr/>
          <p:nvPr/>
        </p:nvSpPr>
        <p:spPr>
          <a:xfrm>
            <a:off x="1771650" y="2143125"/>
            <a:ext cx="238125" cy="2381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Stella a 5 punte 40"/>
          <p:cNvSpPr/>
          <p:nvPr/>
        </p:nvSpPr>
        <p:spPr>
          <a:xfrm>
            <a:off x="2276475" y="2305050"/>
            <a:ext cx="238125" cy="2381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Stella a 5 punte 41"/>
          <p:cNvSpPr/>
          <p:nvPr/>
        </p:nvSpPr>
        <p:spPr>
          <a:xfrm>
            <a:off x="2600325" y="2667000"/>
            <a:ext cx="238125" cy="2381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Stella a 5 punte 43"/>
          <p:cNvSpPr/>
          <p:nvPr/>
        </p:nvSpPr>
        <p:spPr>
          <a:xfrm>
            <a:off x="2762250" y="3105150"/>
            <a:ext cx="238125" cy="2381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Stella a 5 punte 44"/>
          <p:cNvSpPr/>
          <p:nvPr/>
        </p:nvSpPr>
        <p:spPr>
          <a:xfrm>
            <a:off x="2600325" y="3514725"/>
            <a:ext cx="238125" cy="2381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Stella a 5 punte 45"/>
          <p:cNvSpPr/>
          <p:nvPr/>
        </p:nvSpPr>
        <p:spPr>
          <a:xfrm>
            <a:off x="2286000" y="3914775"/>
            <a:ext cx="238125" cy="2381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Stella a 5 punte 46"/>
          <p:cNvSpPr/>
          <p:nvPr/>
        </p:nvSpPr>
        <p:spPr>
          <a:xfrm>
            <a:off x="1762125" y="4048125"/>
            <a:ext cx="238125" cy="2381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Stella a 5 punte 47"/>
          <p:cNvSpPr/>
          <p:nvPr/>
        </p:nvSpPr>
        <p:spPr>
          <a:xfrm>
            <a:off x="1276350" y="3924300"/>
            <a:ext cx="238125" cy="238125"/>
          </a:xfrm>
          <a:prstGeom prst="star5">
            <a:avLst>
              <a:gd name="adj" fmla="val 22716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Stella a 5 punte 48"/>
          <p:cNvSpPr/>
          <p:nvPr/>
        </p:nvSpPr>
        <p:spPr>
          <a:xfrm>
            <a:off x="990600" y="3543300"/>
            <a:ext cx="238125" cy="2381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tella a 5 punte 49"/>
          <p:cNvSpPr/>
          <p:nvPr/>
        </p:nvSpPr>
        <p:spPr>
          <a:xfrm>
            <a:off x="857250" y="3114675"/>
            <a:ext cx="238125" cy="2381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Stella a 5 punte 50"/>
          <p:cNvSpPr/>
          <p:nvPr/>
        </p:nvSpPr>
        <p:spPr>
          <a:xfrm>
            <a:off x="981075" y="2657475"/>
            <a:ext cx="238125" cy="2381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Stella a 5 punte 51"/>
          <p:cNvSpPr/>
          <p:nvPr/>
        </p:nvSpPr>
        <p:spPr>
          <a:xfrm>
            <a:off x="1257300" y="2314575"/>
            <a:ext cx="238125" cy="238125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52"/>
          <p:cNvSpPr/>
          <p:nvPr/>
        </p:nvSpPr>
        <p:spPr>
          <a:xfrm>
            <a:off x="5782589" y="3172691"/>
            <a:ext cx="1364884" cy="1364884"/>
          </a:xfrm>
          <a:prstGeom prst="ellipse">
            <a:avLst/>
          </a:prstGeom>
          <a:blipFill dpi="0" rotWithShape="1">
            <a:blip r:embed="rId5" cstate="print"/>
            <a:srcRect/>
            <a:tile tx="19050" ty="0" sx="59000" sy="60000" flip="none" algn="tl"/>
          </a:blip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CasellaDiTesto 53"/>
          <p:cNvSpPr txBox="1"/>
          <p:nvPr/>
        </p:nvSpPr>
        <p:spPr>
          <a:xfrm>
            <a:off x="5590245" y="5062030"/>
            <a:ext cx="1754016" cy="430887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100" b="1" dirty="0" smtClean="0"/>
              <a:t>Cina</a:t>
            </a:r>
          </a:p>
          <a:p>
            <a:pPr algn="ctr"/>
            <a:r>
              <a:rPr lang="en-US" sz="1100" b="1" dirty="0" smtClean="0"/>
              <a:t>29</a:t>
            </a:r>
            <a:endParaRPr lang="it-IT" sz="11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Interscambio cosmetico</a:t>
            </a:r>
            <a:r>
              <a:rPr lang="it-IT" sz="1600" b="0" i="1" kern="0" dirty="0" smtClean="0">
                <a:latin typeface="Calibri" pitchFamily="34" charset="0"/>
              </a:rPr>
              <a:t> - dati storici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908545" y="4914900"/>
            <a:ext cx="1929905" cy="8858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499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916934" y="4909536"/>
            <a:ext cx="1873891" cy="830997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004990"/>
                </a:solidFill>
              </a:rPr>
              <a:t>1.540</a:t>
            </a:r>
            <a:r>
              <a:rPr lang="it-IT" b="1" i="1" dirty="0" smtClean="0">
                <a:solidFill>
                  <a:srgbClr val="004990"/>
                </a:solidFill>
              </a:rPr>
              <a:t>mio€</a:t>
            </a:r>
            <a:endParaRPr lang="it-IT" sz="3600" b="1" i="1" dirty="0" smtClean="0">
              <a:solidFill>
                <a:srgbClr val="004990"/>
              </a:solidFill>
            </a:endParaRPr>
          </a:p>
          <a:p>
            <a:pPr algn="ctr"/>
            <a:r>
              <a:rPr lang="it-IT" sz="1200" b="1" i="1" dirty="0" smtClean="0"/>
              <a:t>saldo commerciale 2013</a:t>
            </a:r>
            <a:endParaRPr lang="it-IT" sz="1200" b="1" i="1" dirty="0"/>
          </a:p>
        </p:txBody>
      </p:sp>
      <p:sp>
        <p:nvSpPr>
          <p:cNvPr id="23" name="Rettangolo arrotondato 22"/>
          <p:cNvSpPr/>
          <p:nvPr/>
        </p:nvSpPr>
        <p:spPr>
          <a:xfrm>
            <a:off x="3048001" y="5172075"/>
            <a:ext cx="3028949" cy="8858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499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116262" y="5194502"/>
            <a:ext cx="1457326" cy="830997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3600" b="1" i="1" dirty="0" smtClean="0">
                <a:solidFill>
                  <a:schemeClr val="tx1"/>
                </a:solidFill>
              </a:rPr>
              <a:t>+11,0</a:t>
            </a:r>
            <a:r>
              <a:rPr lang="it-IT" b="1" i="1" dirty="0" smtClean="0">
                <a:solidFill>
                  <a:schemeClr val="tx1"/>
                </a:solidFill>
              </a:rPr>
              <a:t>%</a:t>
            </a:r>
            <a:endParaRPr lang="it-IT" sz="3600" b="1" i="1" dirty="0" smtClean="0">
              <a:solidFill>
                <a:schemeClr val="tx1"/>
              </a:solidFill>
            </a:endParaRPr>
          </a:p>
          <a:p>
            <a:pPr algn="ctr"/>
            <a:r>
              <a:rPr lang="it-IT" sz="1200" b="1" i="1" dirty="0" smtClean="0">
                <a:solidFill>
                  <a:srgbClr val="336699"/>
                </a:solidFill>
              </a:rPr>
              <a:t>export 2013</a:t>
            </a:r>
            <a:endParaRPr lang="it-IT" sz="1200" b="1" i="1" dirty="0">
              <a:solidFill>
                <a:srgbClr val="336699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3588" y="5194502"/>
            <a:ext cx="1457326" cy="830997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3600" b="1" i="1" dirty="0" smtClean="0">
                <a:solidFill>
                  <a:schemeClr val="tx1"/>
                </a:solidFill>
              </a:rPr>
              <a:t>+0,8</a:t>
            </a:r>
            <a:r>
              <a:rPr lang="it-IT" b="1" i="1" dirty="0" smtClean="0">
                <a:solidFill>
                  <a:schemeClr val="tx1"/>
                </a:solidFill>
              </a:rPr>
              <a:t>%</a:t>
            </a:r>
            <a:endParaRPr lang="it-IT" sz="3600" b="1" i="1" dirty="0" smtClean="0">
              <a:solidFill>
                <a:schemeClr val="tx1"/>
              </a:solidFill>
            </a:endParaRPr>
          </a:p>
          <a:p>
            <a:pPr algn="ctr"/>
            <a:r>
              <a:rPr lang="it-IT" sz="1200" b="1" i="1" dirty="0" smtClean="0">
                <a:solidFill>
                  <a:srgbClr val="336699"/>
                </a:solidFill>
              </a:rPr>
              <a:t>import 2013</a:t>
            </a:r>
            <a:endParaRPr lang="it-IT" sz="1200" b="1" i="1" dirty="0">
              <a:solidFill>
                <a:srgbClr val="336699"/>
              </a:solidFill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6309220" y="4925027"/>
            <a:ext cx="1929905" cy="8858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499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6317609" y="4919663"/>
            <a:ext cx="1873891" cy="830997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004990"/>
                </a:solidFill>
              </a:rPr>
              <a:t>34,3</a:t>
            </a:r>
            <a:r>
              <a:rPr lang="it-IT" b="1" i="1" dirty="0" smtClean="0">
                <a:solidFill>
                  <a:srgbClr val="004990"/>
                </a:solidFill>
              </a:rPr>
              <a:t>%</a:t>
            </a:r>
            <a:endParaRPr lang="it-IT" sz="3600" b="1" i="1" dirty="0" smtClean="0">
              <a:solidFill>
                <a:srgbClr val="004990"/>
              </a:solidFill>
            </a:endParaRPr>
          </a:p>
          <a:p>
            <a:pPr algn="ctr"/>
            <a:r>
              <a:rPr lang="it-IT" sz="1200" b="1" i="1" dirty="0" smtClean="0"/>
              <a:t>export/fatturato 2013</a:t>
            </a:r>
            <a:endParaRPr lang="it-IT" sz="1200" b="1" i="1" dirty="0"/>
          </a:p>
        </p:txBody>
      </p:sp>
      <p:graphicFrame>
        <p:nvGraphicFramePr>
          <p:cNvPr id="30" name="Grafico 29"/>
          <p:cNvGraphicFramePr/>
          <p:nvPr/>
        </p:nvGraphicFramePr>
        <p:xfrm>
          <a:off x="743247" y="1557338"/>
          <a:ext cx="7256236" cy="311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1" name="Connettore 1 30"/>
          <p:cNvCxnSpPr/>
          <p:nvPr/>
        </p:nvCxnSpPr>
        <p:spPr>
          <a:xfrm rot="16200000" flipH="1">
            <a:off x="2277432" y="3849579"/>
            <a:ext cx="105405" cy="88423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rot="16200000" flipH="1">
            <a:off x="2168747" y="3610678"/>
            <a:ext cx="105405" cy="88423"/>
          </a:xfrm>
          <a:prstGeom prst="line">
            <a:avLst/>
          </a:prstGeom>
          <a:ln w="6350">
            <a:solidFill>
              <a:srgbClr val="336699"/>
            </a:solidFill>
            <a:prstDash val="solid"/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2223948" y="3978281"/>
            <a:ext cx="377818" cy="138499"/>
          </a:xfrm>
          <a:prstGeom prst="rect">
            <a:avLst/>
          </a:prstGeom>
          <a:solidFill>
            <a:srgbClr val="F0F0F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900" b="1" dirty="0" smtClean="0">
                <a:solidFill>
                  <a:schemeClr val="bg1">
                    <a:lumMod val="50000"/>
                  </a:schemeClr>
                </a:solidFill>
              </a:rPr>
              <a:t>Import</a:t>
            </a:r>
            <a:endParaRPr lang="it-IT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1915771" y="3444498"/>
            <a:ext cx="363772" cy="138499"/>
          </a:xfrm>
          <a:prstGeom prst="rect">
            <a:avLst/>
          </a:prstGeom>
          <a:solidFill>
            <a:srgbClr val="F0F0F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900" b="1" dirty="0" smtClean="0">
                <a:solidFill>
                  <a:srgbClr val="336699"/>
                </a:solidFill>
              </a:rPr>
              <a:t>Export</a:t>
            </a:r>
            <a:endParaRPr lang="it-IT" sz="1000" b="1" dirty="0">
              <a:solidFill>
                <a:srgbClr val="336699"/>
              </a:solidFill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6204928" y="3305175"/>
            <a:ext cx="0" cy="1031081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204926" y="2801271"/>
            <a:ext cx="5" cy="459577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>
            <a:off x="6200163" y="1715855"/>
            <a:ext cx="4763" cy="1062037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6129563" y="1930170"/>
            <a:ext cx="138499" cy="501299"/>
          </a:xfrm>
          <a:prstGeom prst="rect">
            <a:avLst/>
          </a:prstGeom>
          <a:solidFill>
            <a:srgbClr val="F0F0F0"/>
          </a:solidFill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it-IT" sz="900" b="1" dirty="0" smtClean="0">
                <a:solidFill>
                  <a:schemeClr val="bg1">
                    <a:lumMod val="50000"/>
                  </a:schemeClr>
                </a:solidFill>
              </a:rPr>
              <a:t>Inizio crisi</a:t>
            </a:r>
            <a:endParaRPr lang="it-IT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80999" y="5892382"/>
            <a:ext cx="27555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* previsioni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F9AD2559-F9CC-481A-98AD-97456CA3D922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38163" y="562347"/>
            <a:ext cx="7305675" cy="459581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Eccellenze italiane </a:t>
            </a:r>
            <a:r>
              <a:rPr lang="it-IT" b="0" i="1" kern="0" dirty="0" smtClean="0">
                <a:latin typeface="Calibri" pitchFamily="34" charset="0"/>
              </a:rPr>
              <a:t>-</a:t>
            </a:r>
            <a:r>
              <a:rPr lang="it-IT" sz="1600" b="0" i="1" kern="0" dirty="0" smtClean="0">
                <a:latin typeface="Calibri" pitchFamily="34" charset="0"/>
              </a:rPr>
              <a:t> saldo commerciale con l’estero</a:t>
            </a:r>
            <a:endParaRPr lang="it-IT" b="0" i="1" kern="0" dirty="0" smtClean="0">
              <a:latin typeface="Calibri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80999" y="5892382"/>
            <a:ext cx="31088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elaborazione Centro Studi su dati ISTAT; valori in milioni di euro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394" y="2154572"/>
            <a:ext cx="8280000" cy="262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35906" y="2135812"/>
            <a:ext cx="156067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2400" b="1" i="1" spc="100" dirty="0" smtClean="0">
                <a:solidFill>
                  <a:srgbClr val="C00000"/>
                </a:solidFill>
              </a:rPr>
              <a:t>cosmetici</a:t>
            </a:r>
            <a:endParaRPr lang="it-IT" sz="2400" b="1" i="1" spc="100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281644" y="2135812"/>
            <a:ext cx="166102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2400" b="1" i="1" spc="100" dirty="0" smtClean="0">
                <a:solidFill>
                  <a:schemeClr val="bg1">
                    <a:lumMod val="50000"/>
                  </a:schemeClr>
                </a:solidFill>
              </a:rPr>
              <a:t>elicotteri</a:t>
            </a:r>
            <a:endParaRPr lang="it-IT" sz="2000" i="1" spc="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545123" y="2135812"/>
            <a:ext cx="166102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2400" b="1" i="1" spc="100" dirty="0" smtClean="0">
                <a:solidFill>
                  <a:schemeClr val="bg1">
                    <a:lumMod val="50000"/>
                  </a:schemeClr>
                </a:solidFill>
              </a:rPr>
              <a:t>acciaio </a:t>
            </a:r>
            <a:r>
              <a:rPr lang="it-IT" sz="1600" i="1" spc="100" dirty="0" smtClean="0">
                <a:solidFill>
                  <a:schemeClr val="bg1">
                    <a:lumMod val="50000"/>
                  </a:schemeClr>
                </a:solidFill>
              </a:rPr>
              <a:t>(tubi)</a:t>
            </a:r>
            <a:endParaRPr lang="it-IT" sz="2000" i="1" spc="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78581" y="4133572"/>
            <a:ext cx="1560674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4800" b="1" spc="100" dirty="0" smtClean="0">
                <a:solidFill>
                  <a:srgbClr val="C00000"/>
                </a:solidFill>
              </a:rPr>
              <a:t>1.540</a:t>
            </a:r>
            <a:endParaRPr lang="it-IT" sz="4800" b="1" spc="100" dirty="0">
              <a:solidFill>
                <a:srgbClr val="C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131880" y="4133572"/>
            <a:ext cx="1560674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4800" b="1" spc="100" dirty="0" smtClean="0">
                <a:solidFill>
                  <a:schemeClr val="bg1">
                    <a:lumMod val="50000"/>
                  </a:schemeClr>
                </a:solidFill>
              </a:rPr>
              <a:t>1.250</a:t>
            </a:r>
            <a:endParaRPr lang="it-IT" sz="4800" b="1" spc="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927125" y="4133572"/>
            <a:ext cx="1560674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4800" b="1" spc="100" dirty="0" smtClean="0">
                <a:solidFill>
                  <a:schemeClr val="bg1">
                    <a:lumMod val="50000"/>
                  </a:schemeClr>
                </a:solidFill>
              </a:rPr>
              <a:t>1.180</a:t>
            </a:r>
            <a:endParaRPr lang="it-IT" sz="4800" b="1" spc="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646868" y="4133572"/>
            <a:ext cx="1560674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4800" b="1" spc="100" dirty="0" smtClean="0">
                <a:solidFill>
                  <a:schemeClr val="bg1">
                    <a:lumMod val="50000"/>
                  </a:schemeClr>
                </a:solidFill>
              </a:rPr>
              <a:t>930</a:t>
            </a:r>
            <a:endParaRPr lang="it-IT" sz="4800" b="1" spc="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358223" y="4116795"/>
            <a:ext cx="1560674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4800" b="1" spc="100" dirty="0" smtClean="0">
                <a:solidFill>
                  <a:schemeClr val="bg1">
                    <a:lumMod val="50000"/>
                  </a:schemeClr>
                </a:solidFill>
              </a:rPr>
              <a:t>860</a:t>
            </a:r>
            <a:endParaRPr lang="it-IT" sz="4800" b="1" spc="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808602" y="2144201"/>
            <a:ext cx="166102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2400" b="1" i="1" spc="100" dirty="0" smtClean="0">
                <a:solidFill>
                  <a:schemeClr val="bg1">
                    <a:lumMod val="50000"/>
                  </a:schemeClr>
                </a:solidFill>
              </a:rPr>
              <a:t>yacht</a:t>
            </a:r>
            <a:endParaRPr lang="it-IT" sz="2000" i="1" spc="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122415" y="2135812"/>
            <a:ext cx="166102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2400" b="1" i="1" spc="100" dirty="0" smtClean="0">
                <a:solidFill>
                  <a:schemeClr val="bg1">
                    <a:lumMod val="50000"/>
                  </a:schemeClr>
                </a:solidFill>
              </a:rPr>
              <a:t>pasta</a:t>
            </a:r>
            <a:endParaRPr lang="it-IT" sz="2000" i="1" spc="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F9AD2559-F9CC-481A-98AD-97456CA3D922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38163" y="604292"/>
            <a:ext cx="7305675" cy="459581"/>
          </a:xfrm>
        </p:spPr>
        <p:txBody>
          <a:bodyPr/>
          <a:lstStyle/>
          <a:p>
            <a:r>
              <a:rPr lang="it-IT" dirty="0" smtClean="0"/>
              <a:t>Export cosmetico italiano nel 2013</a:t>
            </a:r>
            <a:r>
              <a:rPr lang="it-IT" sz="1800" dirty="0" smtClean="0"/>
              <a:t> </a:t>
            </a:r>
            <a:r>
              <a:rPr lang="it-IT" sz="1600" b="0" i="1" dirty="0" smtClean="0"/>
              <a:t>- top 10</a:t>
            </a:r>
            <a:endParaRPr lang="it-IT" sz="1600" b="0" i="1" dirty="0"/>
          </a:p>
        </p:txBody>
      </p:sp>
      <p:graphicFrame>
        <p:nvGraphicFramePr>
          <p:cNvPr id="5" name="Grafico 4"/>
          <p:cNvGraphicFramePr/>
          <p:nvPr/>
        </p:nvGraphicFramePr>
        <p:xfrm>
          <a:off x="1788808" y="2014342"/>
          <a:ext cx="5569559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/>
          <p:nvPr/>
        </p:nvGraphicFramePr>
        <p:xfrm>
          <a:off x="335281" y="1591310"/>
          <a:ext cx="1417320" cy="4138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29254" y="1574453"/>
            <a:ext cx="1254765" cy="400110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000" b="1" i="1" dirty="0" smtClean="0"/>
              <a:t>peso % sul totale export 2013</a:t>
            </a:r>
            <a:endParaRPr lang="it-IT" sz="1000" b="1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28238" y="1559213"/>
            <a:ext cx="1254765" cy="400110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000" b="1" i="1" dirty="0" smtClean="0"/>
              <a:t>variazione export ’13/’12</a:t>
            </a:r>
            <a:endParaRPr lang="it-IT" sz="1000" b="1" i="1" dirty="0"/>
          </a:p>
        </p:txBody>
      </p:sp>
      <p:graphicFrame>
        <p:nvGraphicFramePr>
          <p:cNvPr id="10" name="Grafico 9"/>
          <p:cNvGraphicFramePr/>
          <p:nvPr/>
        </p:nvGraphicFramePr>
        <p:xfrm>
          <a:off x="7586662" y="2019300"/>
          <a:ext cx="1310641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ttangolo 10"/>
          <p:cNvSpPr/>
          <p:nvPr/>
        </p:nvSpPr>
        <p:spPr>
          <a:xfrm>
            <a:off x="4432300" y="5660912"/>
            <a:ext cx="28082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valori in milioni di euro, elaborazione Centro Studi su dati ISTAT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F9AD2559-F9CC-481A-98AD-97456CA3D922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38163" y="595903"/>
            <a:ext cx="7305675" cy="459581"/>
          </a:xfrm>
        </p:spPr>
        <p:txBody>
          <a:bodyPr/>
          <a:lstStyle/>
          <a:p>
            <a:r>
              <a:rPr lang="it-IT" dirty="0" smtClean="0"/>
              <a:t>Export cosmetico italiano 2013</a:t>
            </a:r>
            <a:r>
              <a:rPr lang="it-IT" sz="1800" dirty="0" smtClean="0"/>
              <a:t> </a:t>
            </a:r>
            <a:r>
              <a:rPr lang="it-IT" sz="1600" b="0" i="1" dirty="0" smtClean="0"/>
              <a:t>- macrocategorie</a:t>
            </a:r>
            <a:endParaRPr lang="it-IT" sz="1600" b="0" i="1" dirty="0"/>
          </a:p>
        </p:txBody>
      </p:sp>
      <p:graphicFrame>
        <p:nvGraphicFramePr>
          <p:cNvPr id="5" name="Grafico 4"/>
          <p:cNvGraphicFramePr/>
          <p:nvPr/>
        </p:nvGraphicFramePr>
        <p:xfrm>
          <a:off x="1598418" y="1378418"/>
          <a:ext cx="5950339" cy="4104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Connettore 1 13"/>
          <p:cNvCxnSpPr/>
          <p:nvPr/>
        </p:nvCxnSpPr>
        <p:spPr>
          <a:xfrm rot="10800000">
            <a:off x="1076326" y="4000500"/>
            <a:ext cx="1887855" cy="0"/>
          </a:xfrm>
          <a:prstGeom prst="line">
            <a:avLst/>
          </a:prstGeom>
          <a:ln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rot="10800000">
            <a:off x="1076326" y="5090160"/>
            <a:ext cx="3137534" cy="0"/>
          </a:xfrm>
          <a:prstGeom prst="line">
            <a:avLst/>
          </a:prstGeom>
          <a:ln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6103620" y="2667000"/>
            <a:ext cx="1968818" cy="0"/>
          </a:xfrm>
          <a:prstGeom prst="line">
            <a:avLst/>
          </a:prstGeom>
          <a:ln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6103620" y="4152900"/>
            <a:ext cx="1968818" cy="0"/>
          </a:xfrm>
          <a:prstGeom prst="line">
            <a:avLst/>
          </a:prstGeom>
          <a:ln>
            <a:solidFill>
              <a:schemeClr val="tx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6697980" y="2037139"/>
          <a:ext cx="1374458" cy="627480"/>
        </p:xfrm>
        <a:graphic>
          <a:graphicData uri="http://schemas.openxmlformats.org/drawingml/2006/table">
            <a:tbl>
              <a:tblPr bandRow="1">
                <a:tableStyleId>{91EBBBCC-DAD2-459C-BE2E-F6DE35CF9A28}</a:tableStyleId>
              </a:tblPr>
              <a:tblGrid>
                <a:gridCol w="272620"/>
                <a:gridCol w="681549"/>
                <a:gridCol w="420289"/>
              </a:tblGrid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1°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Germania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98,5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2°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Stati Uniti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70,4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3°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EAU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57,1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6697980" y="3523039"/>
          <a:ext cx="1374458" cy="627480"/>
        </p:xfrm>
        <a:graphic>
          <a:graphicData uri="http://schemas.openxmlformats.org/drawingml/2006/table">
            <a:tbl>
              <a:tblPr bandRow="1">
                <a:tableStyleId>{0660B408-B3CF-4A94-85FC-2B1E0A45F4A2}</a:tableStyleId>
              </a:tblPr>
              <a:tblGrid>
                <a:gridCol w="272620"/>
                <a:gridCol w="681549"/>
                <a:gridCol w="420289"/>
              </a:tblGrid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1°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/>
                        <a:t>Stati Uniti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61,0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2°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Francia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54,5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3°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Spagna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52,6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graphicFrame>
        <p:nvGraphicFramePr>
          <p:cNvPr id="35" name="Tabella 34"/>
          <p:cNvGraphicFramePr>
            <a:graphicFrameLocks noGrp="1"/>
          </p:cNvGraphicFramePr>
          <p:nvPr/>
        </p:nvGraphicFramePr>
        <p:xfrm>
          <a:off x="1076325" y="3363019"/>
          <a:ext cx="1374458" cy="627480"/>
        </p:xfrm>
        <a:graphic>
          <a:graphicData uri="http://schemas.openxmlformats.org/drawingml/2006/table">
            <a:tbl>
              <a:tblPr bandRow="1">
                <a:tableStyleId>{0660B408-B3CF-4A94-85FC-2B1E0A45F4A2}</a:tableStyleId>
              </a:tblPr>
              <a:tblGrid>
                <a:gridCol w="272620"/>
                <a:gridCol w="681549"/>
                <a:gridCol w="420289"/>
              </a:tblGrid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1°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Francia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125,9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2°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Germania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70,9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3°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Regno Unito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52,8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graphicFrame>
        <p:nvGraphicFramePr>
          <p:cNvPr id="36" name="Tabella 35"/>
          <p:cNvGraphicFramePr>
            <a:graphicFrameLocks noGrp="1"/>
          </p:cNvGraphicFramePr>
          <p:nvPr/>
        </p:nvGraphicFramePr>
        <p:xfrm>
          <a:off x="1076325" y="4460299"/>
          <a:ext cx="1374458" cy="627480"/>
        </p:xfrm>
        <a:graphic>
          <a:graphicData uri="http://schemas.openxmlformats.org/drawingml/2006/table">
            <a:tbl>
              <a:tblPr bandRow="1">
                <a:tableStyleId>{91EBBBCC-DAD2-459C-BE2E-F6DE35CF9A28}</a:tableStyleId>
              </a:tblPr>
              <a:tblGrid>
                <a:gridCol w="272620"/>
                <a:gridCol w="681549"/>
                <a:gridCol w="420289"/>
              </a:tblGrid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1°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Germania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54,9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2°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Hong Kong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49,1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173600"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/>
                        <a:t>3°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Francia</a:t>
                      </a:r>
                      <a:endParaRPr lang="it-IT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43,4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15" name="Rettangolo 14"/>
          <p:cNvSpPr/>
          <p:nvPr/>
        </p:nvSpPr>
        <p:spPr>
          <a:xfrm>
            <a:off x="5739328" y="5367297"/>
            <a:ext cx="24077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valori in milioni di euro, elaborazione su dati ISTAT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2559-F9CC-481A-98AD-97456CA3D922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/>
          <a:p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  <a:ea typeface="+mn-ea"/>
                <a:cs typeface="+mn-cs"/>
              </a:rPr>
              <a:t>Popolazioni in crescita</a:t>
            </a:r>
            <a:endParaRPr lang="it-IT" sz="1800" kern="0" dirty="0">
              <a:solidFill>
                <a:srgbClr val="004990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29096" y="5577022"/>
            <a:ext cx="2348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elaborazione Centro Studi su banca dati OECD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/>
        </p:nvGraphicFramePr>
        <p:xfrm>
          <a:off x="796662" y="1730234"/>
          <a:ext cx="3053884" cy="32444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9600"/>
                <a:gridCol w="1588607"/>
                <a:gridCol w="855677"/>
              </a:tblGrid>
              <a:tr h="37220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 err="1" smtClean="0">
                          <a:latin typeface="+mn-lt"/>
                        </a:rPr>
                        <a:t>rank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u="none" strike="noStrike" dirty="0" smtClean="0"/>
                        <a:t>Stato</a:t>
                      </a:r>
                      <a:endParaRPr lang="it-IT" sz="1050" b="0" i="1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 err="1" smtClean="0">
                          <a:latin typeface="+mn-lt"/>
                        </a:rPr>
                        <a:t>n°</a:t>
                      </a:r>
                      <a:r>
                        <a:rPr lang="it-IT" sz="1050" b="0" i="0" u="none" strike="noStrike" baseline="0" dirty="0" smtClean="0">
                          <a:latin typeface="+mn-lt"/>
                        </a:rPr>
                        <a:t> abitanti </a:t>
                      </a:r>
                      <a:br>
                        <a:rPr lang="it-IT" sz="1050" b="0" i="0" u="none" strike="noStrike" baseline="0" dirty="0" smtClean="0">
                          <a:latin typeface="+mn-lt"/>
                        </a:rPr>
                      </a:br>
                      <a:r>
                        <a:rPr lang="it-IT" sz="1050" b="0" i="0" u="none" strike="noStrike" baseline="0" dirty="0" smtClean="0">
                          <a:latin typeface="+mn-lt"/>
                        </a:rPr>
                        <a:t>nel 2013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1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/>
                        <a:t>China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/>
                        <a:t>1.349.585.838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2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/>
                        <a:t>India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/>
                        <a:t>1.220.800.359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3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/>
                        <a:t>European </a:t>
                      </a:r>
                      <a:r>
                        <a:rPr lang="it-IT" sz="1050" u="none" strike="noStrike" dirty="0" err="1"/>
                        <a:t>Union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/>
                        <a:t>509.365.627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4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 err="1"/>
                        <a:t>United</a:t>
                      </a:r>
                      <a:r>
                        <a:rPr lang="it-IT" sz="1050" u="none" strike="noStrike" dirty="0"/>
                        <a:t> </a:t>
                      </a:r>
                      <a:r>
                        <a:rPr lang="it-IT" sz="1050" u="none" strike="noStrike" dirty="0" err="1"/>
                        <a:t>States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/>
                        <a:t>316.668.567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5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/>
                        <a:t>Indonesia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/>
                        <a:t>251.160.124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6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 err="1"/>
                        <a:t>Brazil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/>
                        <a:t>201.009.622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7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/>
                        <a:t>Pakistan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/>
                        <a:t>193.238.868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8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Nigeria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/>
                        <a:t>174.507.539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9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Bangladesh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/>
                        <a:t>163.654.860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10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Russia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/>
                        <a:t>142.500.482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11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Japan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/>
                        <a:t>127.253.075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12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Mexico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/>
                        <a:t>116.220.947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13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Philippines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/>
                        <a:t>105.720.644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14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Ethiopia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/>
                        <a:t>93.877.025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14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15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Vietnam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/>
                        <a:t>92.477.857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8" name="Tabella 17"/>
          <p:cNvGraphicFramePr>
            <a:graphicFrameLocks noGrp="1"/>
          </p:cNvGraphicFramePr>
          <p:nvPr/>
        </p:nvGraphicFramePr>
        <p:xfrm>
          <a:off x="4596874" y="2097249"/>
          <a:ext cx="3162942" cy="2843865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96578"/>
                <a:gridCol w="1711354"/>
                <a:gridCol w="755010"/>
              </a:tblGrid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16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 err="1"/>
                        <a:t>Egypt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/>
                        <a:t>85.294.388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17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 err="1"/>
                        <a:t>Germany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/>
                        <a:t>81.147.265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18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Turkey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/>
                        <a:t>80.694.485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19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Iran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/>
                        <a:t>79.853.900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20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Congo, Democratic Republic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/>
                        <a:t>75.507.308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/>
                        <a:t>21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Thailand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/>
                        <a:t>67.448.120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22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France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/>
                        <a:t>65.951.611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23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United Kingdom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/>
                        <a:t>63.395.574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it-IT" sz="105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>
                          <a:solidFill>
                            <a:srgbClr val="FF0000"/>
                          </a:solidFill>
                        </a:rPr>
                        <a:t>Italy</a:t>
                      </a:r>
                      <a:endParaRPr lang="it-IT" sz="105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>
                          <a:solidFill>
                            <a:srgbClr val="FF0000"/>
                          </a:solidFill>
                        </a:rPr>
                        <a:t>61.482.297</a:t>
                      </a:r>
                      <a:endParaRPr lang="it-IT" sz="10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25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Burma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/>
                        <a:t>55.167.330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/>
                        <a:t>26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Korea, South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/>
                        <a:t>48.955.203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27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South Africa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/>
                        <a:t>48.601.098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28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Tanzania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/>
                        <a:t>48.261.942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29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/>
                        <a:t>Spain</a:t>
                      </a:r>
                      <a:endParaRPr lang="it-IT" sz="1050" b="0" i="0" u="none" strike="noStrike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/>
                        <a:t>47.370.542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9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u="none" strike="noStrike" dirty="0"/>
                        <a:t>30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u="none" strike="noStrike" dirty="0"/>
                        <a:t>Colombia</a:t>
                      </a:r>
                      <a:endParaRPr lang="it-IT" sz="105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/>
                        <a:t>45.745.783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F9AD2559-F9CC-481A-98AD-97456CA3D922}" type="slidenum">
              <a:rPr lang="it-IT" smtClean="0">
                <a:solidFill>
                  <a:prstClr val="white"/>
                </a:solidFill>
              </a:rPr>
              <a:pPr/>
              <a:t>17</a:t>
            </a:fld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38163" y="562347"/>
            <a:ext cx="7305675" cy="459581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Export 2013: aree geo-economiche a confronto</a:t>
            </a:r>
            <a:endParaRPr lang="it-IT" b="0" i="1" kern="0" dirty="0" smtClean="0">
              <a:latin typeface="Calibri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80999" y="5892382"/>
            <a:ext cx="31088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prstClr val="white">
                    <a:lumMod val="50000"/>
                  </a:prstClr>
                </a:solidFill>
              </a:rPr>
              <a:t>elaborazione Centro Studi su dati ISTAT; valori in milioni di euro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50209" y="2136395"/>
            <a:ext cx="2448000" cy="24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</a:rPr>
              <a:t>Europa</a:t>
            </a:r>
          </a:p>
          <a:p>
            <a:pPr algn="ctr"/>
            <a:r>
              <a:rPr lang="it-IT" dirty="0" smtClean="0">
                <a:solidFill>
                  <a:prstClr val="black"/>
                </a:solidFill>
              </a:rPr>
              <a:t>2.151</a:t>
            </a:r>
          </a:p>
          <a:p>
            <a:pPr algn="ctr"/>
            <a:r>
              <a:rPr lang="it-IT" dirty="0" smtClean="0">
                <a:solidFill>
                  <a:prstClr val="black"/>
                </a:solidFill>
              </a:rPr>
              <a:t>(68%)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967808" y="3925868"/>
            <a:ext cx="648000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967808" y="3463752"/>
            <a:ext cx="396000" cy="39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2967809" y="3247441"/>
            <a:ext cx="108000" cy="1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987474" y="3109789"/>
            <a:ext cx="36000" cy="3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3037863" y="3149348"/>
            <a:ext cx="1752600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541955" y="2961897"/>
            <a:ext cx="1248508" cy="184666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algn="r"/>
            <a:r>
              <a:rPr lang="it-IT" sz="900" dirty="0" smtClean="0">
                <a:solidFill>
                  <a:prstClr val="black"/>
                </a:solidFill>
                <a:latin typeface="Calibri"/>
              </a:rPr>
              <a:t>Oceania 48 (1%)</a:t>
            </a:r>
            <a:endParaRPr lang="it-IT" sz="9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3090251" y="3358897"/>
            <a:ext cx="1700212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541955" y="3176456"/>
            <a:ext cx="1248508" cy="184666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algn="r"/>
            <a:r>
              <a:rPr lang="it-IT" sz="900" dirty="0" smtClean="0">
                <a:solidFill>
                  <a:prstClr val="black"/>
                </a:solidFill>
              </a:rPr>
              <a:t>Africa 83 (3%)</a:t>
            </a:r>
            <a:endParaRPr lang="it-IT" sz="900" i="1" dirty="0">
              <a:solidFill>
                <a:prstClr val="black"/>
              </a:solidFill>
            </a:endParaRPr>
          </a:p>
        </p:txBody>
      </p:sp>
      <p:cxnSp>
        <p:nvCxnSpPr>
          <p:cNvPr id="25" name="Connettore 1 24"/>
          <p:cNvCxnSpPr/>
          <p:nvPr/>
        </p:nvCxnSpPr>
        <p:spPr>
          <a:xfrm>
            <a:off x="3404576" y="3863721"/>
            <a:ext cx="1385887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541955" y="3681280"/>
            <a:ext cx="1248508" cy="184666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algn="r"/>
            <a:r>
              <a:rPr lang="it-IT" sz="900" dirty="0" smtClean="0">
                <a:solidFill>
                  <a:prstClr val="black"/>
                </a:solidFill>
              </a:rPr>
              <a:t>America 340 (11%)</a:t>
            </a:r>
            <a:endParaRPr lang="it-IT" sz="900" i="1" dirty="0">
              <a:solidFill>
                <a:prstClr val="black"/>
              </a:solidFill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3673657" y="4574921"/>
            <a:ext cx="1116806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3541955" y="4392480"/>
            <a:ext cx="1248508" cy="184666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algn="r"/>
            <a:r>
              <a:rPr lang="it-IT" sz="900" dirty="0" smtClean="0">
                <a:solidFill>
                  <a:prstClr val="black"/>
                </a:solidFill>
              </a:rPr>
              <a:t>Asia 560 (18%)</a:t>
            </a:r>
            <a:endParaRPr lang="it-IT" sz="900" i="1" dirty="0">
              <a:solidFill>
                <a:prstClr val="black"/>
              </a:solidFill>
            </a:endParaRPr>
          </a:p>
        </p:txBody>
      </p:sp>
      <p:graphicFrame>
        <p:nvGraphicFramePr>
          <p:cNvPr id="44" name="Grafico 43"/>
          <p:cNvGraphicFramePr/>
          <p:nvPr/>
        </p:nvGraphicFramePr>
        <p:xfrm>
          <a:off x="5721292" y="1048623"/>
          <a:ext cx="2834144" cy="4731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Rettangolo 46"/>
          <p:cNvSpPr/>
          <p:nvPr/>
        </p:nvSpPr>
        <p:spPr>
          <a:xfrm>
            <a:off x="3728907" y="5138948"/>
            <a:ext cx="50375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800" i="1" dirty="0" smtClean="0">
                <a:solidFill>
                  <a:prstClr val="white">
                    <a:lumMod val="50000"/>
                  </a:prstClr>
                </a:solidFill>
              </a:rPr>
              <a:t>1. NAFTA comprende: Canada, Messico, Stati Uniti</a:t>
            </a:r>
          </a:p>
          <a:p>
            <a:pPr algn="r"/>
            <a:r>
              <a:rPr lang="it-IT" sz="800" i="1" dirty="0" smtClean="0">
                <a:solidFill>
                  <a:prstClr val="white">
                    <a:lumMod val="50000"/>
                  </a:prstClr>
                </a:solidFill>
              </a:rPr>
              <a:t>2. ASEAN comprende: Birmania, Brunei, Cambogia, Filippine, Indonesia, Laos, Malesia, Singapore, Tailandia, Vietnam</a:t>
            </a:r>
          </a:p>
          <a:p>
            <a:pPr algn="r"/>
            <a:r>
              <a:rPr lang="it-IT" sz="800" i="1" dirty="0" smtClean="0">
                <a:solidFill>
                  <a:prstClr val="white">
                    <a:lumMod val="50000"/>
                  </a:prstClr>
                </a:solidFill>
              </a:rPr>
              <a:t>3. EFTA comprende: Islanda, Liechteinstein, Norvegia, Svizzera</a:t>
            </a:r>
          </a:p>
          <a:p>
            <a:pPr algn="r"/>
            <a:r>
              <a:rPr lang="it-IT" sz="800" i="1" dirty="0" smtClean="0">
                <a:solidFill>
                  <a:prstClr val="white">
                    <a:lumMod val="50000"/>
                  </a:prstClr>
                </a:solidFill>
              </a:rPr>
              <a:t>4. CEFTA comprende: Croazia, Macedonia, Moldavia, Serbia, Bosnia e Erzegovina, Montenegro, Albania, Kosovo</a:t>
            </a:r>
          </a:p>
          <a:p>
            <a:pPr algn="r"/>
            <a:r>
              <a:rPr lang="it-IT" sz="800" i="1" dirty="0" smtClean="0">
                <a:solidFill>
                  <a:prstClr val="white">
                    <a:lumMod val="50000"/>
                  </a:prstClr>
                </a:solidFill>
              </a:rPr>
              <a:t>5. MERCOSUR comprende: Argentina, Brasile, Paraguay, Uruguay</a:t>
            </a:r>
          </a:p>
          <a:p>
            <a:pPr algn="r"/>
            <a:r>
              <a:rPr lang="it-IT" sz="800" i="1" dirty="0" smtClean="0">
                <a:solidFill>
                  <a:prstClr val="white">
                    <a:lumMod val="50000"/>
                  </a:prstClr>
                </a:solidFill>
              </a:rPr>
              <a:t>6. COMESA comprende: Burundi, Comore, Congo, Egitto, Eritrea, Etiopia, Gibuti, Kenia, Libia, Madagascar, Malawi,</a:t>
            </a:r>
          </a:p>
          <a:p>
            <a:pPr algn="r"/>
            <a:r>
              <a:rPr lang="it-IT" sz="800" i="1" dirty="0" smtClean="0">
                <a:solidFill>
                  <a:prstClr val="white">
                    <a:lumMod val="50000"/>
                  </a:prstClr>
                </a:solidFill>
              </a:rPr>
              <a:t>Mauritius, Ruanda, Seychelles, Sudan, Swaziland, Uganda, Zambia, Zimbabwe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2559-F9CC-481A-98AD-97456CA3D922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/>
          <a:p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  <a:ea typeface="+mn-ea"/>
                <a:cs typeface="+mn-cs"/>
              </a:rPr>
              <a:t>PIL – crescita annua media</a:t>
            </a:r>
            <a:endParaRPr lang="it-IT" sz="1800" kern="0" dirty="0">
              <a:solidFill>
                <a:srgbClr val="004990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29096" y="5577022"/>
            <a:ext cx="2348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elaborazione Centro Studi su banca dati OECD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450" y="1435892"/>
            <a:ext cx="7994710" cy="409545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6" name="Rettangolo arrotondato 5"/>
          <p:cNvSpPr/>
          <p:nvPr/>
        </p:nvSpPr>
        <p:spPr>
          <a:xfrm rot="8016527">
            <a:off x="2035324" y="4919712"/>
            <a:ext cx="266462" cy="1266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 rot="8016527">
            <a:off x="3378961" y="4937888"/>
            <a:ext cx="266462" cy="1266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 rot="5400000">
            <a:off x="7633983" y="4538447"/>
            <a:ext cx="251665" cy="9227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 rot="8016527">
            <a:off x="6752733" y="4939288"/>
            <a:ext cx="266462" cy="1266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2559-F9CC-481A-98AD-97456CA3D922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/>
          <a:p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  <a:ea typeface="+mn-ea"/>
                <a:cs typeface="+mn-cs"/>
              </a:rPr>
              <a:t>PIL – variazioni reali</a:t>
            </a:r>
            <a:endParaRPr lang="it-IT" sz="1800" kern="0" dirty="0">
              <a:solidFill>
                <a:srgbClr val="004990"/>
              </a:solidFill>
              <a:latin typeface="Calibri" pitchFamily="34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441767" y="1535177"/>
          <a:ext cx="8182115" cy="3540161"/>
        </p:xfrm>
        <a:graphic>
          <a:graphicData uri="http://schemas.openxmlformats.org/drawingml/2006/table">
            <a:tbl>
              <a:tblPr/>
              <a:tblGrid>
                <a:gridCol w="2787315"/>
                <a:gridCol w="539480"/>
                <a:gridCol w="539480"/>
                <a:gridCol w="539480"/>
                <a:gridCol w="539480"/>
                <a:gridCol w="539480"/>
                <a:gridCol w="539480"/>
                <a:gridCol w="539480"/>
                <a:gridCol w="539480"/>
                <a:gridCol w="539480"/>
                <a:gridCol w="539480"/>
              </a:tblGrid>
              <a:tr h="24104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Country Group </a:t>
                      </a:r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Name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2009</a:t>
                      </a: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2010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2011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2012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2013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b="1" i="0" u="none" strike="noStrike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marL="8328" marR="8328" marT="8328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67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latin typeface="+mn-lt"/>
                        </a:rPr>
                        <a:t>World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-0,4</a:t>
                      </a: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5,2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3,9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3,2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2,9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3,6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4,0</a:t>
                      </a:r>
                    </a:p>
                  </a:txBody>
                  <a:tcPr marL="8328" marR="8328" marT="8328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4,1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4,1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4,1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67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err="1">
                          <a:latin typeface="+mn-lt"/>
                        </a:rPr>
                        <a:t>Advanced</a:t>
                      </a:r>
                      <a:r>
                        <a:rPr lang="it-IT" sz="1000" b="0" i="0" u="none" strike="noStrike" dirty="0">
                          <a:latin typeface="+mn-lt"/>
                        </a:rPr>
                        <a:t> </a:t>
                      </a:r>
                      <a:r>
                        <a:rPr lang="it-IT" sz="1000" b="0" i="0" u="none" strike="noStrike" dirty="0" err="1">
                          <a:latin typeface="+mn-lt"/>
                        </a:rPr>
                        <a:t>economies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-3,4</a:t>
                      </a: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3,0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ysClr val="windowText" lastClr="000000"/>
                          </a:solidFill>
                          <a:latin typeface="+mn-lt"/>
                        </a:rPr>
                        <a:t>2,0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8328" marR="8328" marT="8328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2,6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2,6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+mn-lt"/>
                        </a:rPr>
                        <a:t>Euro area 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-4,4</a:t>
                      </a: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1,5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-0,6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-0,4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ysClr val="windowText" lastClr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8328" marR="8328" marT="8328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67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latin typeface="+mn-lt"/>
                        </a:rPr>
                        <a:t>Major </a:t>
                      </a:r>
                      <a:r>
                        <a:rPr lang="it-IT" sz="1000" b="1" i="0" u="none" strike="noStrike" dirty="0" err="1">
                          <a:latin typeface="+mn-lt"/>
                        </a:rPr>
                        <a:t>advanced</a:t>
                      </a:r>
                      <a:r>
                        <a:rPr lang="it-IT" sz="1000" b="1" i="0" u="none" strike="noStrike" dirty="0">
                          <a:latin typeface="+mn-lt"/>
                        </a:rPr>
                        <a:t> </a:t>
                      </a:r>
                      <a:r>
                        <a:rPr lang="it-IT" sz="1000" b="1" i="0" u="none" strike="noStrike" dirty="0" err="1">
                          <a:latin typeface="+mn-lt"/>
                        </a:rPr>
                        <a:t>economies</a:t>
                      </a:r>
                      <a:r>
                        <a:rPr lang="it-IT" sz="1000" b="1" i="0" u="none" strike="noStrike" dirty="0">
                          <a:latin typeface="+mn-lt"/>
                        </a:rPr>
                        <a:t> (G7)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-3,8</a:t>
                      </a: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2,0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8328" marR="8328" marT="8328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2,6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err="1">
                          <a:latin typeface="+mn-lt"/>
                        </a:rPr>
                        <a:t>Other</a:t>
                      </a:r>
                      <a:r>
                        <a:rPr lang="it-IT" sz="1000" b="0" i="0" u="none" strike="noStrike" dirty="0">
                          <a:latin typeface="+mn-lt"/>
                        </a:rPr>
                        <a:t> </a:t>
                      </a:r>
                      <a:r>
                        <a:rPr lang="it-IT" sz="1000" b="0" i="0" u="none" strike="noStrike" dirty="0" err="1">
                          <a:latin typeface="+mn-lt"/>
                        </a:rPr>
                        <a:t>advanced</a:t>
                      </a:r>
                      <a:r>
                        <a:rPr lang="it-IT" sz="1000" b="0" i="0" u="none" strike="noStrike" dirty="0">
                          <a:latin typeface="+mn-lt"/>
                        </a:rPr>
                        <a:t> </a:t>
                      </a:r>
                      <a:r>
                        <a:rPr lang="it-IT" sz="1000" b="0" i="0" u="none" strike="noStrike" dirty="0" err="1">
                          <a:latin typeface="+mn-lt"/>
                        </a:rPr>
                        <a:t>economies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-1,1</a:t>
                      </a: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5,9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3,2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ysClr val="windowText" lastClr="000000"/>
                          </a:solidFill>
                          <a:latin typeface="+mn-lt"/>
                        </a:rPr>
                        <a:t>3,1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3,3</a:t>
                      </a:r>
                    </a:p>
                  </a:txBody>
                  <a:tcPr marL="8328" marR="8328" marT="8328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3,4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3,4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3,5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67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+mn-lt"/>
                        </a:rPr>
                        <a:t>European </a:t>
                      </a:r>
                      <a:r>
                        <a:rPr lang="it-IT" sz="1000" b="0" i="0" u="none" strike="noStrike" dirty="0" err="1">
                          <a:latin typeface="+mn-lt"/>
                        </a:rPr>
                        <a:t>Union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-4,4</a:t>
                      </a: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-0,3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1,3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</a:t>
                      </a:r>
                    </a:p>
                  </a:txBody>
                  <a:tcPr marL="8328" marR="8328" marT="8328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+mn-lt"/>
                        </a:rPr>
                        <a:t>Emerging market and developing economies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3,1</a:t>
                      </a: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7,5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6,2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ysClr val="windowText" lastClr="000000"/>
                          </a:solidFill>
                          <a:latin typeface="+mn-lt"/>
                        </a:rPr>
                        <a:t>5,1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8328" marR="8328" marT="8328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5,4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5,5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5,5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67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+mn-lt"/>
                        </a:rPr>
                        <a:t>Central and eastern Europe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-3,6</a:t>
                      </a: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5,4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2,7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3,3</a:t>
                      </a:r>
                    </a:p>
                  </a:txBody>
                  <a:tcPr marL="8328" marR="8328" marT="8328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3,5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+mn-lt"/>
                        </a:rPr>
                        <a:t>Commonwealth of Independent States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-6,4</a:t>
                      </a: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3,4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2,1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3,4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3,8</a:t>
                      </a:r>
                    </a:p>
                  </a:txBody>
                  <a:tcPr marL="8328" marR="8328" marT="8328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67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err="1">
                          <a:latin typeface="+mn-lt"/>
                        </a:rPr>
                        <a:t>Developing</a:t>
                      </a:r>
                      <a:r>
                        <a:rPr lang="it-IT" sz="1000" b="0" i="0" u="none" strike="noStrike" dirty="0">
                          <a:latin typeface="+mn-lt"/>
                        </a:rPr>
                        <a:t> Asia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7,7</a:t>
                      </a: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9,8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7,8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6,4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6,3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6,5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6,6</a:t>
                      </a:r>
                    </a:p>
                  </a:txBody>
                  <a:tcPr marL="8328" marR="8328" marT="8328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6,7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6,7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6,7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7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latin typeface="+mn-lt"/>
                        </a:rPr>
                        <a:t>ASEAN-5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7,0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6,2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5,0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5,4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5,5</a:t>
                      </a:r>
                    </a:p>
                  </a:txBody>
                  <a:tcPr marL="8328" marR="8328" marT="8328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5,4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5,5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5,5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+mn-lt"/>
                        </a:rPr>
                        <a:t>Latin America and the Caribbean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-1,2</a:t>
                      </a: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6,0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2,9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3,1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3,5</a:t>
                      </a:r>
                    </a:p>
                  </a:txBody>
                  <a:tcPr marL="8328" marR="8328" marT="8328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+mn-lt"/>
                        </a:rPr>
                        <a:t>Middle East, North Africa, Afghanistan, and Pakistan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2,8</a:t>
                      </a: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5,2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3,9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3,6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4,1</a:t>
                      </a:r>
                    </a:p>
                  </a:txBody>
                  <a:tcPr marL="8328" marR="8328" marT="8328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4,0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4,4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+mn-lt"/>
                        </a:rPr>
                        <a:t>Middle East and North Africa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3,0</a:t>
                      </a: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5,5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3,9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2,1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3,8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8328" marR="8328" marT="8328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4,1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4,4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4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err="1">
                          <a:latin typeface="+mn-lt"/>
                        </a:rPr>
                        <a:t>Sub-Saharan</a:t>
                      </a:r>
                      <a:r>
                        <a:rPr lang="it-IT" sz="1000" b="0" i="0" u="none" strike="noStrike" dirty="0">
                          <a:latin typeface="+mn-lt"/>
                        </a:rPr>
                        <a:t> Africa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</a:t>
                      </a: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5,5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5,0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6,0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5,7</a:t>
                      </a:r>
                    </a:p>
                  </a:txBody>
                  <a:tcPr marL="8328" marR="8328" marT="8328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5,5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5,7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429096" y="5577022"/>
            <a:ext cx="42435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elaborazione Centro Studi su dati</a:t>
            </a:r>
            <a:b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800" i="1" u="sng" dirty="0" smtClean="0">
                <a:solidFill>
                  <a:schemeClr val="bg1">
                    <a:lumMod val="50000"/>
                  </a:schemeClr>
                </a:solidFill>
              </a:rPr>
              <a:t>International Monetary Fund, World Economic Outlook Database, October 2013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285064" y="5559533"/>
            <a:ext cx="33891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ASEAN-5: Indonesia, Malesia, Filippine, Singapore, Thailandia</a:t>
            </a:r>
          </a:p>
          <a:p>
            <a:pPr algn="r"/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G7: Stati Uniti, Giappone, Germania, Francia, Regno Unito, Italia, Canada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Il fatturato cosmetico</a:t>
            </a:r>
            <a:endParaRPr lang="it-IT" b="0" i="1" kern="0" dirty="0" smtClean="0">
              <a:latin typeface="Calibri" pitchFamily="34" charset="0"/>
            </a:endParaRPr>
          </a:p>
        </p:txBody>
      </p:sp>
      <p:graphicFrame>
        <p:nvGraphicFramePr>
          <p:cNvPr id="20" name="Tabella 19"/>
          <p:cNvGraphicFramePr>
            <a:graphicFrameLocks noGrp="1"/>
          </p:cNvGraphicFramePr>
          <p:nvPr/>
        </p:nvGraphicFramePr>
        <p:xfrm>
          <a:off x="463505" y="3298708"/>
          <a:ext cx="5419502" cy="2457632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1568543"/>
                <a:gridCol w="718420"/>
                <a:gridCol w="718420"/>
                <a:gridCol w="882775"/>
                <a:gridCol w="727113"/>
                <a:gridCol w="804231"/>
              </a:tblGrid>
              <a:tr h="657632">
                <a:tc>
                  <a:txBody>
                    <a:bodyPr/>
                    <a:lstStyle/>
                    <a:p>
                      <a:r>
                        <a:rPr lang="it-IT" sz="10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valori in milioni di euro</a:t>
                      </a:r>
                      <a:endParaRPr lang="it-IT" sz="1000" b="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i="1" dirty="0" smtClean="0"/>
                        <a:t>consuntivo 2012</a:t>
                      </a:r>
                      <a:endParaRPr lang="it-IT" sz="1000" i="1" dirty="0"/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i="1" dirty="0" smtClean="0"/>
                        <a:t>variazione % 2012/11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i="1" dirty="0" smtClean="0"/>
                        <a:t>consuntivo</a:t>
                      </a:r>
                      <a:br>
                        <a:rPr lang="it-IT" sz="1000" i="1" dirty="0" smtClean="0"/>
                      </a:br>
                      <a:r>
                        <a:rPr lang="it-IT" sz="1000" i="1" dirty="0" smtClean="0"/>
                        <a:t>2013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i="1" dirty="0" smtClean="0"/>
                        <a:t>variazione % 2013/12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i="1" dirty="0" smtClean="0"/>
                        <a:t>proiezione</a:t>
                      </a:r>
                      <a:r>
                        <a:rPr lang="it-IT" sz="1000" i="1" baseline="0" dirty="0" smtClean="0"/>
                        <a:t> </a:t>
                      </a:r>
                      <a:r>
                        <a:rPr lang="it-IT" sz="1000" i="1" dirty="0" smtClean="0"/>
                        <a:t>% 2014/13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kern="1200" baseline="0" dirty="0" err="1" smtClean="0"/>
                        <a:t>Sell-in</a:t>
                      </a:r>
                      <a:r>
                        <a:rPr lang="it-IT" sz="1000" b="1" kern="1200" baseline="0" dirty="0" smtClean="0"/>
                        <a:t> Italia</a:t>
                      </a:r>
                      <a:r>
                        <a:rPr lang="it-IT" sz="800" dirty="0" smtClean="0"/>
                        <a:t> (f</a:t>
                      </a:r>
                      <a:r>
                        <a:rPr lang="it-IT" sz="800" b="1" i="0" u="none" strike="noStrike" baseline="0" dirty="0" smtClean="0"/>
                        <a:t>atturato)</a:t>
                      </a:r>
                      <a:endParaRPr lang="it-IT" sz="1000" b="1" dirty="0"/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/>
                        <a:t>6.180</a:t>
                      </a:r>
                      <a:endParaRPr lang="it-IT" sz="1000" b="1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/>
                        <a:t>-1,8</a:t>
                      </a:r>
                      <a:endParaRPr lang="it-IT" sz="1000" b="1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/>
                        <a:t>6.100</a:t>
                      </a:r>
                      <a:endParaRPr lang="it-IT" sz="1000" b="1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/>
                        <a:t>-1,2</a:t>
                      </a:r>
                      <a:endParaRPr lang="it-IT" sz="1000" b="1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/>
                        <a:t>-1,1</a:t>
                      </a:r>
                      <a:endParaRPr lang="it-IT" sz="1000" b="1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it-IT" sz="1000" kern="1200" baseline="0" dirty="0" smtClean="0"/>
                        <a:t>Canali tradizionali</a:t>
                      </a:r>
                      <a:endParaRPr lang="it-IT" sz="1000" dirty="0"/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5.419</a:t>
                      </a:r>
                      <a:endParaRPr lang="it-IT" sz="1000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-1,2</a:t>
                      </a:r>
                      <a:endParaRPr lang="it-IT" sz="1000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5.400</a:t>
                      </a:r>
                      <a:endParaRPr lang="it-IT" sz="1000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-0,3</a:t>
                      </a:r>
                      <a:endParaRPr lang="it-IT" sz="1000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-0,7</a:t>
                      </a:r>
                      <a:endParaRPr lang="it-IT" sz="1000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it-IT" sz="1000" kern="1200" baseline="0" dirty="0" smtClean="0"/>
                        <a:t>Canali professionali</a:t>
                      </a:r>
                      <a:endParaRPr lang="it-IT" sz="1000" dirty="0"/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761</a:t>
                      </a:r>
                      <a:endParaRPr lang="it-IT" sz="1000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-5,7</a:t>
                      </a:r>
                      <a:endParaRPr lang="it-IT" sz="1000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700</a:t>
                      </a:r>
                      <a:endParaRPr lang="it-IT" sz="1000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-7,7</a:t>
                      </a:r>
                      <a:endParaRPr lang="it-IT" sz="1000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-3,9</a:t>
                      </a:r>
                      <a:endParaRPr lang="it-IT" sz="1000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it-IT" sz="1000" b="1" kern="1200" baseline="0" dirty="0" smtClean="0"/>
                        <a:t>Esportazioni</a:t>
                      </a:r>
                      <a:endParaRPr lang="it-IT" sz="1000" b="1" dirty="0"/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/>
                        <a:t>2.860</a:t>
                      </a:r>
                      <a:endParaRPr lang="it-IT" sz="1000" b="1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/>
                        <a:t>7,1</a:t>
                      </a:r>
                      <a:endParaRPr lang="it-IT" sz="1000" b="1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/>
                        <a:t>3.180</a:t>
                      </a:r>
                      <a:endParaRPr lang="it-IT" sz="1000" b="1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/>
                        <a:t>11,0</a:t>
                      </a:r>
                      <a:endParaRPr lang="it-IT" sz="1000" b="1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/>
                        <a:t>7,0</a:t>
                      </a:r>
                      <a:endParaRPr lang="it-IT" sz="1000" b="1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it-IT" sz="1000" b="1" i="0" kern="1200" baseline="0" dirty="0" smtClean="0">
                          <a:solidFill>
                            <a:schemeClr val="tx1"/>
                          </a:solidFill>
                        </a:rPr>
                        <a:t>Fatturato globale</a:t>
                      </a:r>
                      <a:endParaRPr lang="it-IT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i="0" dirty="0" smtClean="0">
                          <a:solidFill>
                            <a:schemeClr val="tx1"/>
                          </a:solidFill>
                        </a:rPr>
                        <a:t>9.040</a:t>
                      </a:r>
                      <a:endParaRPr lang="it-IT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i="0" dirty="0" smtClean="0">
                          <a:solidFill>
                            <a:schemeClr val="tx1"/>
                          </a:solidFill>
                        </a:rPr>
                        <a:t>0,9</a:t>
                      </a:r>
                      <a:endParaRPr lang="it-IT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i="0" dirty="0" smtClean="0">
                          <a:solidFill>
                            <a:schemeClr val="tx1"/>
                          </a:solidFill>
                        </a:rPr>
                        <a:t>9.280</a:t>
                      </a:r>
                      <a:endParaRPr lang="it-IT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i="0" dirty="0" smtClean="0">
                          <a:solidFill>
                            <a:schemeClr val="tx1"/>
                          </a:solidFill>
                        </a:rPr>
                        <a:t>2,6</a:t>
                      </a:r>
                      <a:endParaRPr lang="it-IT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i="0" dirty="0" smtClean="0">
                          <a:solidFill>
                            <a:schemeClr val="tx1"/>
                          </a:solidFill>
                        </a:rPr>
                        <a:t>1,7</a:t>
                      </a:r>
                      <a:endParaRPr lang="it-IT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Grafico 25"/>
          <p:cNvGraphicFramePr/>
          <p:nvPr/>
        </p:nvGraphicFramePr>
        <p:xfrm>
          <a:off x="466725" y="1529492"/>
          <a:ext cx="2707257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Grafico 26"/>
          <p:cNvGraphicFramePr/>
          <p:nvPr/>
        </p:nvGraphicFramePr>
        <p:xfrm>
          <a:off x="3223134" y="1529492"/>
          <a:ext cx="2707257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Grafico 27"/>
          <p:cNvGraphicFramePr/>
          <p:nvPr/>
        </p:nvGraphicFramePr>
        <p:xfrm>
          <a:off x="5966722" y="1529492"/>
          <a:ext cx="2707257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Ovale 28"/>
          <p:cNvSpPr/>
          <p:nvPr/>
        </p:nvSpPr>
        <p:spPr>
          <a:xfrm>
            <a:off x="6148510" y="4151562"/>
            <a:ext cx="1620000" cy="1620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6418510" y="4691562"/>
            <a:ext cx="1080000" cy="1080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6688510" y="5231562"/>
            <a:ext cx="540000" cy="540000"/>
          </a:xfrm>
          <a:prstGeom prst="ellipse">
            <a:avLst/>
          </a:prstGeom>
          <a:solidFill>
            <a:srgbClr val="D1D1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31"/>
          <p:cNvCxnSpPr/>
          <p:nvPr/>
        </p:nvCxnSpPr>
        <p:spPr>
          <a:xfrm>
            <a:off x="6963508" y="5533298"/>
            <a:ext cx="1732817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6963508" y="5061444"/>
            <a:ext cx="1732817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6963508" y="4589590"/>
            <a:ext cx="1732817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7447817" y="5350125"/>
            <a:ext cx="1248508" cy="184666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algn="r"/>
            <a:r>
              <a:rPr lang="it-IT" sz="900" dirty="0" smtClean="0"/>
              <a:t>34% </a:t>
            </a:r>
            <a:r>
              <a:rPr lang="it-IT" sz="900" i="1" dirty="0" smtClean="0"/>
              <a:t>esportazioni</a:t>
            </a:r>
            <a:endParaRPr lang="it-IT" sz="900" i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7447817" y="4876255"/>
            <a:ext cx="1248508" cy="184666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algn="r"/>
            <a:r>
              <a:rPr lang="it-IT" sz="900" dirty="0" smtClean="0"/>
              <a:t>66% </a:t>
            </a:r>
            <a:r>
              <a:rPr lang="it-IT" sz="900" i="1" dirty="0" smtClean="0"/>
              <a:t>interno</a:t>
            </a:r>
            <a:endParaRPr lang="it-IT" sz="900" i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7447817" y="4407149"/>
            <a:ext cx="1248508" cy="184666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pPr algn="r"/>
            <a:r>
              <a:rPr lang="it-IT" sz="900" dirty="0" smtClean="0"/>
              <a:t>+2,6% </a:t>
            </a:r>
            <a:r>
              <a:rPr lang="it-IT" sz="900" i="1" dirty="0" smtClean="0"/>
              <a:t>globale</a:t>
            </a:r>
            <a:endParaRPr lang="it-IT" sz="900" i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6438900" y="3857625"/>
            <a:ext cx="1038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prstClr val="black"/>
                </a:solidFill>
                <a:latin typeface="+mn-lt"/>
              </a:rPr>
              <a:t>2013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2559-F9CC-481A-98AD-97456CA3D922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/>
          <a:p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  <a:ea typeface="+mn-ea"/>
                <a:cs typeface="+mn-cs"/>
              </a:rPr>
              <a:t>Andamento delle esportazioni globali</a:t>
            </a:r>
            <a:endParaRPr lang="it-IT" sz="1800" kern="0" dirty="0">
              <a:solidFill>
                <a:srgbClr val="004990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29096" y="5577022"/>
            <a:ext cx="42435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elaborazione Centro Studi su dati</a:t>
            </a:r>
            <a:b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800" i="1" u="sng" dirty="0" smtClean="0">
                <a:solidFill>
                  <a:schemeClr val="bg1">
                    <a:lumMod val="50000"/>
                  </a:schemeClr>
                </a:solidFill>
              </a:rPr>
              <a:t>International Monetary Fund, World Economic Outlook Database, October 2013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441767" y="1635847"/>
          <a:ext cx="8182115" cy="3531769"/>
        </p:xfrm>
        <a:graphic>
          <a:graphicData uri="http://schemas.openxmlformats.org/drawingml/2006/table">
            <a:tbl>
              <a:tblPr/>
              <a:tblGrid>
                <a:gridCol w="2787315"/>
                <a:gridCol w="539480"/>
                <a:gridCol w="539480"/>
                <a:gridCol w="539480"/>
                <a:gridCol w="539480"/>
                <a:gridCol w="539480"/>
                <a:gridCol w="539480"/>
                <a:gridCol w="539480"/>
                <a:gridCol w="539480"/>
                <a:gridCol w="539480"/>
                <a:gridCol w="539480"/>
              </a:tblGrid>
              <a:tr h="240474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Country Group Name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2009</a:t>
                      </a: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2010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2011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2012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2013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2014</a:t>
                      </a:r>
                    </a:p>
                  </a:txBody>
                  <a:tcPr marL="8328" marR="8328" marT="8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2015</a:t>
                      </a:r>
                    </a:p>
                  </a:txBody>
                  <a:tcPr marL="8328" marR="8328" marT="8328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marL="8328" marR="8328" marT="832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latin typeface="+mn-lt"/>
                        </a:rPr>
                        <a:t>World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err="1">
                          <a:latin typeface="+mn-lt"/>
                        </a:rPr>
                        <a:t>Advanced</a:t>
                      </a:r>
                      <a:r>
                        <a:rPr lang="it-IT" sz="1000" b="0" i="0" u="none" strike="noStrike" dirty="0">
                          <a:latin typeface="+mn-lt"/>
                        </a:rPr>
                        <a:t> </a:t>
                      </a:r>
                      <a:r>
                        <a:rPr lang="it-IT" sz="1000" b="0" i="0" u="none" strike="noStrike" dirty="0" err="1">
                          <a:latin typeface="+mn-lt"/>
                        </a:rPr>
                        <a:t>economies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+mn-lt"/>
                        </a:rPr>
                        <a:t>Euro area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-14,0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latin typeface="+mn-lt"/>
                        </a:rPr>
                        <a:t>Major </a:t>
                      </a:r>
                      <a:r>
                        <a:rPr lang="it-IT" sz="1000" b="1" i="0" u="none" strike="noStrike" dirty="0" err="1">
                          <a:latin typeface="+mn-lt"/>
                        </a:rPr>
                        <a:t>advanced</a:t>
                      </a:r>
                      <a:r>
                        <a:rPr lang="it-IT" sz="1000" b="1" i="0" u="none" strike="noStrike" dirty="0">
                          <a:latin typeface="+mn-lt"/>
                        </a:rPr>
                        <a:t> </a:t>
                      </a:r>
                      <a:r>
                        <a:rPr lang="it-IT" sz="1000" b="1" i="0" u="none" strike="noStrike" dirty="0" err="1">
                          <a:latin typeface="+mn-lt"/>
                        </a:rPr>
                        <a:t>economies</a:t>
                      </a:r>
                      <a:r>
                        <a:rPr lang="it-IT" sz="1000" b="1" i="0" u="none" strike="noStrike" dirty="0">
                          <a:latin typeface="+mn-lt"/>
                        </a:rPr>
                        <a:t> (G7)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15,0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err="1">
                          <a:latin typeface="+mn-lt"/>
                        </a:rPr>
                        <a:t>Other</a:t>
                      </a:r>
                      <a:r>
                        <a:rPr lang="it-IT" sz="1000" b="0" i="0" u="none" strike="noStrike" dirty="0">
                          <a:latin typeface="+mn-lt"/>
                        </a:rPr>
                        <a:t> </a:t>
                      </a:r>
                      <a:r>
                        <a:rPr lang="it-IT" sz="1000" b="0" i="0" u="none" strike="noStrike" dirty="0" err="1">
                          <a:latin typeface="+mn-lt"/>
                        </a:rPr>
                        <a:t>advanced</a:t>
                      </a:r>
                      <a:r>
                        <a:rPr lang="it-IT" sz="1000" b="0" i="0" u="none" strike="noStrike" dirty="0">
                          <a:latin typeface="+mn-lt"/>
                        </a:rPr>
                        <a:t> </a:t>
                      </a:r>
                      <a:r>
                        <a:rPr lang="it-IT" sz="1000" b="0" i="0" u="none" strike="noStrike" dirty="0" err="1">
                          <a:latin typeface="+mn-lt"/>
                        </a:rPr>
                        <a:t>economies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15,0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+mn-lt"/>
                        </a:rPr>
                        <a:t>European </a:t>
                      </a:r>
                      <a:r>
                        <a:rPr lang="it-IT" sz="1000" b="0" i="0" u="none" strike="noStrike" dirty="0" err="1">
                          <a:latin typeface="+mn-lt"/>
                        </a:rPr>
                        <a:t>Union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+mn-lt"/>
                        </a:rPr>
                        <a:t>Emerging market and developing economies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6100"/>
                          </a:solidFill>
                          <a:latin typeface="+mn-lt"/>
                        </a:rPr>
                        <a:t>13,8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err="1">
                          <a:latin typeface="+mn-lt"/>
                        </a:rPr>
                        <a:t>Central</a:t>
                      </a:r>
                      <a:r>
                        <a:rPr lang="it-IT" sz="1000" b="0" i="0" u="none" strike="noStrike" dirty="0">
                          <a:latin typeface="+mn-lt"/>
                        </a:rPr>
                        <a:t> and </a:t>
                      </a:r>
                      <a:r>
                        <a:rPr lang="it-IT" sz="1000" b="0" i="0" u="none" strike="noStrike" dirty="0" err="1">
                          <a:latin typeface="+mn-lt"/>
                        </a:rPr>
                        <a:t>eastern</a:t>
                      </a:r>
                      <a:r>
                        <a:rPr lang="it-IT" sz="1000" b="0" i="0" u="none" strike="noStrike" dirty="0">
                          <a:latin typeface="+mn-lt"/>
                        </a:rPr>
                        <a:t> </a:t>
                      </a:r>
                      <a:r>
                        <a:rPr lang="it-IT" sz="1000" b="0" i="0" u="none" strike="noStrike" dirty="0" err="1">
                          <a:latin typeface="+mn-lt"/>
                        </a:rPr>
                        <a:t>Europe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13,1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+mn-lt"/>
                        </a:rPr>
                        <a:t>Commonwealth of Independent States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+mn-lt"/>
                        </a:rPr>
                        <a:t>Developing Asia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22,9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latin typeface="+mn-lt"/>
                        </a:rPr>
                        <a:t>ASEAN-5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6100"/>
                          </a:solidFill>
                          <a:latin typeface="+mn-lt"/>
                        </a:rPr>
                        <a:t>12,4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+mn-lt"/>
                        </a:rPr>
                        <a:t>Latin America and the Caribbean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+mn-lt"/>
                        </a:rPr>
                        <a:t>Middle East, North Africa, Afghanistan, and Pakistan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6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+mn-lt"/>
                        </a:rPr>
                        <a:t>Middle East and North Africa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9C0006"/>
                          </a:solidFill>
                          <a:latin typeface="+mn-lt"/>
                        </a:rPr>
                        <a:t>-0,4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2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+mn-lt"/>
                        </a:rPr>
                        <a:t>Sub-Saharan Africa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9C0006"/>
                          </a:solidFill>
                          <a:latin typeface="+mn-lt"/>
                        </a:rPr>
                        <a:t>-5,2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5285064" y="5559533"/>
            <a:ext cx="33891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ASEAN-5: Indonesia, Malesia, Filippine, Singapore, Thailandia</a:t>
            </a:r>
          </a:p>
          <a:p>
            <a:pPr algn="r"/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G7: Stati Uniti, Giappone, Germania, Francia, Regno Unito, Italia, Canada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2559-F9CC-481A-98AD-97456CA3D922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/>
          <a:p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  <a:ea typeface="+mn-ea"/>
                <a:cs typeface="+mn-cs"/>
              </a:rPr>
              <a:t>Previsione mercati in espansione</a:t>
            </a:r>
            <a:endParaRPr lang="it-IT" sz="1800" kern="0" dirty="0">
              <a:solidFill>
                <a:srgbClr val="004990"/>
              </a:solidFill>
              <a:latin typeface="Calibri" pitchFamily="34" charset="0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706022" y="1550457"/>
          <a:ext cx="7743510" cy="4122232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298946"/>
                <a:gridCol w="981512"/>
                <a:gridCol w="1365763"/>
                <a:gridCol w="1365763"/>
                <a:gridCol w="1365763"/>
                <a:gridCol w="1365763"/>
              </a:tblGrid>
              <a:tr h="194181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1" u="none" strike="noStrike" dirty="0">
                        <a:latin typeface="+mn-lt"/>
                      </a:endParaRPr>
                    </a:p>
                  </a:txBody>
                  <a:tcPr marL="7951" marR="7951" marT="7951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i="1" u="none" strike="noStrike" dirty="0"/>
                        <a:t>dati </a:t>
                      </a:r>
                      <a:r>
                        <a:rPr lang="it-IT" sz="1000" i="1" u="none" strike="noStrike" dirty="0" err="1" smtClean="0"/>
                        <a:t>Central</a:t>
                      </a:r>
                      <a:r>
                        <a:rPr lang="it-IT" sz="1000" i="1" u="none" strike="noStrike" dirty="0" smtClean="0"/>
                        <a:t> Intelligence </a:t>
                      </a:r>
                      <a:r>
                        <a:rPr lang="it-IT" sz="1000" i="1" u="none" strike="noStrike" dirty="0" err="1" smtClean="0"/>
                        <a:t>Agency</a:t>
                      </a:r>
                      <a:r>
                        <a:rPr lang="it-IT" sz="1000" i="1" u="none" strike="noStrike" dirty="0" smtClean="0"/>
                        <a:t> (CIA)</a:t>
                      </a:r>
                      <a:endParaRPr lang="it-IT" sz="1000" b="0" i="1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i="1" u="none" strike="noStrike" dirty="0"/>
                        <a:t>dati </a:t>
                      </a:r>
                      <a:r>
                        <a:rPr lang="it-IT" sz="1000" i="1" u="none" strike="noStrike" dirty="0" err="1"/>
                        <a:t>Economist</a:t>
                      </a:r>
                      <a:r>
                        <a:rPr lang="it-IT" sz="1000" i="1" u="none" strike="noStrike" dirty="0"/>
                        <a:t> Intelligence </a:t>
                      </a:r>
                      <a:r>
                        <a:rPr lang="it-IT" sz="1000" i="1" u="none" strike="noStrike" dirty="0" err="1"/>
                        <a:t>Unit</a:t>
                      </a:r>
                      <a:endParaRPr lang="it-IT" sz="1000" b="0" i="1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38251">
                <a:tc>
                  <a:txBody>
                    <a:bodyPr/>
                    <a:lstStyle/>
                    <a:p>
                      <a:pPr algn="l" fontAlgn="ctr"/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 smtClean="0"/>
                        <a:t>export cosmetico italiano nel 2013 </a:t>
                      </a:r>
                      <a:r>
                        <a:rPr lang="it-IT" sz="1000" b="0" i="1" u="none" strike="noStrike" dirty="0" smtClean="0"/>
                        <a:t>(</a:t>
                      </a:r>
                      <a:r>
                        <a:rPr lang="it-IT" sz="1000" b="0" i="1" u="none" strike="noStrike" dirty="0" err="1" smtClean="0"/>
                        <a:t>mio€</a:t>
                      </a:r>
                      <a:r>
                        <a:rPr lang="it-IT" sz="1000" b="0" i="1" u="none" strike="noStrike" dirty="0" smtClean="0"/>
                        <a:t>)</a:t>
                      </a:r>
                      <a:endParaRPr lang="it-IT" sz="1000" b="0" i="1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/>
                        <a:t>popolazione </a:t>
                      </a:r>
                      <a:r>
                        <a:rPr lang="it-IT" sz="1000" b="0" i="1" u="none" strike="noStrike" dirty="0"/>
                        <a:t>(mio)</a:t>
                      </a:r>
                      <a:endParaRPr lang="it-IT" sz="1000" b="0" i="1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 smtClean="0"/>
                        <a:t>var%</a:t>
                      </a:r>
                      <a:r>
                        <a:rPr lang="en-US" sz="1000" b="1" u="none" strike="noStrike" dirty="0" smtClean="0"/>
                        <a:t> PIL </a:t>
                      </a:r>
                      <a:r>
                        <a:rPr lang="en-US" sz="1000" b="1" u="none" strike="noStrike" dirty="0" err="1" smtClean="0"/>
                        <a:t>reale</a:t>
                      </a:r>
                      <a:r>
                        <a:rPr lang="en-US" sz="1000" b="1" u="none" strike="noStrike" dirty="0" smtClean="0"/>
                        <a:t/>
                      </a:r>
                      <a:br>
                        <a:rPr lang="en-US" sz="1000" b="1" u="none" strike="noStrike" dirty="0" smtClean="0"/>
                      </a:br>
                      <a:r>
                        <a:rPr lang="en-US" sz="1000" b="1" u="none" strike="noStrike" dirty="0" smtClean="0"/>
                        <a:t>2012</a:t>
                      </a:r>
                      <a:endParaRPr lang="en-US" sz="1000" b="1" i="1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 smtClean="0"/>
                        <a:t>var%</a:t>
                      </a:r>
                      <a:r>
                        <a:rPr lang="en-US" sz="1000" b="1" u="none" strike="noStrike" dirty="0" smtClean="0"/>
                        <a:t> PIL </a:t>
                      </a:r>
                      <a:r>
                        <a:rPr lang="en-US" sz="1000" b="1" u="none" strike="noStrike" dirty="0" err="1" smtClean="0"/>
                        <a:t>reale</a:t>
                      </a:r>
                      <a:r>
                        <a:rPr lang="en-US" sz="1000" b="1" u="none" strike="noStrike" dirty="0" smtClean="0"/>
                        <a:t/>
                      </a:r>
                      <a:br>
                        <a:rPr lang="en-US" sz="1000" b="1" u="none" strike="noStrike" dirty="0" smtClean="0"/>
                      </a:br>
                      <a:r>
                        <a:rPr lang="en-US" sz="1000" b="1" u="none" strike="noStrike" dirty="0" smtClean="0"/>
                        <a:t>2013</a:t>
                      </a:r>
                      <a:endParaRPr lang="en-US" sz="1000" b="1" i="1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 smtClean="0"/>
                        <a:t>var%</a:t>
                      </a:r>
                      <a:r>
                        <a:rPr lang="en-US" sz="1000" b="1" u="none" strike="noStrike" dirty="0" smtClean="0"/>
                        <a:t> PIL </a:t>
                      </a:r>
                      <a:r>
                        <a:rPr lang="en-US" sz="1000" b="1" u="none" strike="noStrike" dirty="0" err="1" smtClean="0"/>
                        <a:t>reale</a:t>
                      </a:r>
                      <a:r>
                        <a:rPr lang="en-US" sz="1000" b="1" u="none" strike="noStrike" dirty="0" smtClean="0"/>
                        <a:t/>
                      </a:r>
                      <a:br>
                        <a:rPr lang="en-US" sz="1000" b="1" u="none" strike="noStrike" dirty="0" smtClean="0"/>
                      </a:br>
                      <a:r>
                        <a:rPr lang="en-US" sz="1000" b="1" u="none" strike="noStrike" dirty="0" smtClean="0"/>
                        <a:t>2014</a:t>
                      </a:r>
                      <a:endParaRPr lang="en-US" sz="1000" b="1" i="1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</a:tr>
              <a:tr h="2037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/>
                        <a:t>Stati Uniti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000" u="none" strike="noStrike" dirty="0"/>
                        <a:t>317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286247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t-IT" sz="1000" u="none" strike="noStrike" dirty="0"/>
                        <a:t>2,8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381663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1,7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2,6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</a:tr>
              <a:tr h="2037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/>
                        <a:t>Russia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000" u="none" strike="noStrike" dirty="0"/>
                        <a:t>143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286247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t-IT" sz="1000" u="none" strike="noStrike" dirty="0"/>
                        <a:t>3,4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381663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1,5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3,0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</a:tr>
              <a:tr h="2037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/>
                        <a:t>Hong Kong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000" u="none" strike="noStrike" dirty="0"/>
                        <a:t>7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286247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t-IT" sz="1000" u="none" strike="noStrike" dirty="0"/>
                        <a:t>1,5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381663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3,0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2,9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solidFill>
                      <a:srgbClr val="92D050"/>
                    </a:solidFill>
                  </a:tcPr>
                </a:tc>
              </a:tr>
              <a:tr h="2037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/>
                        <a:t>Emirati Arabi Uniti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000" u="none" strike="noStrike" dirty="0"/>
                        <a:t>5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286247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t-IT" sz="1000" u="none" strike="noStrike" dirty="0"/>
                        <a:t>4,4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381663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4,3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/>
                        <a:t>4,0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7951" marR="7951" marT="7951" marB="0" anchor="ctr"/>
                </a:tc>
              </a:tr>
              <a:tr h="2037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/>
                        <a:t>Giappone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000" u="none" strike="noStrike" dirty="0"/>
                        <a:t>127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286247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t-IT" sz="1000" u="none" strike="noStrike" dirty="0"/>
                        <a:t>2,0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381663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1,8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/>
                        <a:t>1,7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7951" marR="7951" marT="7951" marB="0" anchor="ctr"/>
                </a:tc>
              </a:tr>
              <a:tr h="2037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/>
                        <a:t>Repubblica di Corea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000" u="none" strike="noStrike" dirty="0"/>
                        <a:t>49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286247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t-IT" sz="1000" u="none" strike="noStrike" dirty="0"/>
                        <a:t>2,0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381663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2,8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3,5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</a:tr>
              <a:tr h="2037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/>
                        <a:t>Cina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000" u="none" strike="noStrike" dirty="0" smtClean="0"/>
                        <a:t>1.350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286247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t-IT" sz="1000" u="none" strike="noStrike" dirty="0"/>
                        <a:t>7,7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381663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7,7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7,3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solidFill>
                      <a:srgbClr val="92D050"/>
                    </a:solidFill>
                  </a:tcPr>
                </a:tc>
              </a:tr>
              <a:tr h="2037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/>
                        <a:t>Turchia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000" u="none" strike="noStrike" dirty="0"/>
                        <a:t>81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286247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t-IT" sz="1000" u="none" strike="noStrike" dirty="0"/>
                        <a:t>2,2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381663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4,4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4,0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</a:tr>
              <a:tr h="2037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/>
                        <a:t>Libia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000" u="none" strike="noStrike" dirty="0"/>
                        <a:t>6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286247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t-IT" sz="1000" u="none" strike="noStrike" dirty="0"/>
                        <a:t>104,5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381663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2,7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6,0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</a:tr>
              <a:tr h="2037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/>
                        <a:t>Iran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smtClean="0"/>
                        <a:t>10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000" u="none" strike="noStrike" dirty="0"/>
                        <a:t>80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286247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t-IT" sz="1000" u="none" strike="noStrike" dirty="0">
                          <a:solidFill>
                            <a:srgbClr val="FF0000"/>
                          </a:solidFill>
                        </a:rPr>
                        <a:t>-1,9</a:t>
                      </a:r>
                      <a:endParaRPr lang="it-IT" sz="10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951" marR="381663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solidFill>
                            <a:srgbClr val="FF0000"/>
                          </a:solidFill>
                        </a:rPr>
                        <a:t>-1,5</a:t>
                      </a:r>
                      <a:endParaRPr lang="it-IT" sz="10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1,1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</a:tr>
              <a:tr h="2037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/>
                        <a:t>Brasile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smtClean="0"/>
                        <a:t>16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000" u="none" strike="noStrike" dirty="0"/>
                        <a:t>201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286247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t-IT" sz="1000" u="none" strike="noStrike" dirty="0"/>
                        <a:t>0,9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381663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2,5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2,5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</a:tr>
              <a:tr h="2037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/>
                        <a:t>Sudafrica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+mn-lt"/>
                        </a:rPr>
                        <a:t>13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000" u="none" strike="noStrike" dirty="0"/>
                        <a:t>49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286247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t-IT" sz="1000" u="none" strike="noStrike" dirty="0"/>
                        <a:t>2,5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381663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3,0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3,0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</a:tr>
              <a:tr h="2037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 err="1" smtClean="0"/>
                        <a:t>Azerbaijan</a:t>
                      </a:r>
                      <a:r>
                        <a:rPr lang="it-IT" sz="1000" b="1" u="none" strike="noStrike" dirty="0" smtClean="0"/>
                        <a:t>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+mn-lt"/>
                        </a:rPr>
                        <a:t>7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000" u="none" strike="noStrike" dirty="0"/>
                        <a:t>10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286247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t-IT" sz="1000" u="none" strike="noStrike" dirty="0"/>
                        <a:t>2,2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381663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3,0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3,8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</a:tr>
              <a:tr h="2037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/>
                        <a:t>Iraq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smtClean="0"/>
                        <a:t>3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000" u="none" strike="noStrike" dirty="0"/>
                        <a:t>32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286247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t-IT" sz="1000" u="none" strike="noStrike" dirty="0"/>
                        <a:t>8,4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381663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9,0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9,0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</a:tr>
              <a:tr h="2037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/>
                        <a:t>Perù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+mn-lt"/>
                        </a:rPr>
                        <a:t>4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000" u="none" strike="noStrike" dirty="0"/>
                        <a:t>30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286247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t-IT" sz="1000" u="none" strike="noStrike" dirty="0"/>
                        <a:t>6,3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381663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6,0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6,0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</a:tr>
              <a:tr h="2037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/>
                        <a:t>Qatar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+mn-lt"/>
                        </a:rPr>
                        <a:t>4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000" u="none" strike="noStrike" dirty="0"/>
                        <a:t>2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286247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t-IT" sz="1000" u="none" strike="noStrike" dirty="0"/>
                        <a:t>6,2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381663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5,5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5,5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</a:tr>
              <a:tr h="2037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/>
                        <a:t>Indonesia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+mn-lt"/>
                        </a:rPr>
                        <a:t>1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it-IT" sz="1000" u="none" strike="noStrike" dirty="0"/>
                        <a:t>251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286247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t-IT" sz="1000" u="none" strike="noStrike" dirty="0"/>
                        <a:t>6,2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381663" marT="795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5,6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5,5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7951" marR="7951" marT="7951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2559-F9CC-481A-98AD-97456CA3D922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/>
          <a:p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</a:rPr>
              <a:t>Confronto macroeconomico ’03-’13</a:t>
            </a:r>
            <a:endParaRPr lang="it-IT" sz="1800" i="1" kern="0" dirty="0">
              <a:solidFill>
                <a:srgbClr val="004990"/>
              </a:solidFill>
              <a:latin typeface="Calibri" pitchFamily="34" charset="0"/>
            </a:endParaRPr>
          </a:p>
        </p:txBody>
      </p:sp>
      <p:graphicFrame>
        <p:nvGraphicFramePr>
          <p:cNvPr id="9" name="Grafico 8"/>
          <p:cNvGraphicFramePr/>
          <p:nvPr/>
        </p:nvGraphicFramePr>
        <p:xfrm>
          <a:off x="503208" y="1217671"/>
          <a:ext cx="3582231" cy="1613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ico 11"/>
          <p:cNvGraphicFramePr/>
          <p:nvPr/>
        </p:nvGraphicFramePr>
        <p:xfrm>
          <a:off x="603876" y="2861914"/>
          <a:ext cx="3515119" cy="158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ico 12"/>
          <p:cNvGraphicFramePr/>
          <p:nvPr/>
        </p:nvGraphicFramePr>
        <p:xfrm>
          <a:off x="570321" y="4530054"/>
          <a:ext cx="3519430" cy="1585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4706224" y="1677798"/>
            <a:ext cx="332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4990"/>
                </a:solidFill>
                <a:latin typeface="+mn-lt"/>
              </a:rPr>
              <a:t>Esportazioni cosmetiche italiane</a:t>
            </a:r>
            <a:endParaRPr lang="it-IT" sz="1600" dirty="0">
              <a:solidFill>
                <a:srgbClr val="004990"/>
              </a:solidFill>
              <a:latin typeface="+mn-lt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690844" y="3390550"/>
            <a:ext cx="332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+mn-lt"/>
              </a:rPr>
              <a:t>PIL italiano</a:t>
            </a:r>
            <a:endParaRPr lang="it-IT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692243" y="4977468"/>
            <a:ext cx="332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+mn-lt"/>
              </a:rPr>
              <a:t>Tasso di cambio medio annuo EUR/USD</a:t>
            </a:r>
            <a:endParaRPr lang="it-IT" sz="1600" dirty="0">
              <a:latin typeface="+mn-lt"/>
            </a:endParaRPr>
          </a:p>
        </p:txBody>
      </p:sp>
      <p:sp>
        <p:nvSpPr>
          <p:cNvPr id="18" name="CasellaDiTesto 17"/>
          <p:cNvSpPr txBox="1"/>
          <p:nvPr/>
        </p:nvSpPr>
        <p:spPr>
          <a:xfrm rot="16200000">
            <a:off x="-166379" y="1771474"/>
            <a:ext cx="1089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>
                <a:latin typeface="+mn-lt"/>
              </a:rPr>
              <a:t>milioni di euro</a:t>
            </a:r>
            <a:endParaRPr lang="it-IT" sz="1050" dirty="0">
              <a:latin typeface="+mn-lt"/>
            </a:endParaRPr>
          </a:p>
        </p:txBody>
      </p:sp>
      <p:sp>
        <p:nvSpPr>
          <p:cNvPr id="19" name="CasellaDiTesto 18"/>
          <p:cNvSpPr txBox="1"/>
          <p:nvPr/>
        </p:nvSpPr>
        <p:spPr>
          <a:xfrm rot="16200000">
            <a:off x="-173370" y="3286737"/>
            <a:ext cx="10891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>
                <a:latin typeface="+mn-lt"/>
              </a:rPr>
              <a:t>miliardi di euro</a:t>
            </a:r>
            <a:endParaRPr lang="it-IT" sz="1050" dirty="0">
              <a:latin typeface="+mn-lt"/>
            </a:endParaRPr>
          </a:p>
        </p:txBody>
      </p:sp>
      <p:sp>
        <p:nvSpPr>
          <p:cNvPr id="20" name="CasellaDiTesto 19"/>
          <p:cNvSpPr txBox="1"/>
          <p:nvPr/>
        </p:nvSpPr>
        <p:spPr>
          <a:xfrm rot="16200000">
            <a:off x="-163582" y="5033045"/>
            <a:ext cx="10891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latin typeface="+mn-lt"/>
              </a:rPr>
              <a:t>EUR/USD</a:t>
            </a:r>
            <a:endParaRPr lang="it-IT" sz="105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2559-F9CC-481A-98AD-97456CA3D922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/>
          <a:p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  <a:ea typeface="+mn-ea"/>
                <a:cs typeface="+mn-cs"/>
              </a:rPr>
              <a:t>Nuove realtà: export cosmetico italiano nel mondo</a:t>
            </a:r>
            <a:endParaRPr lang="it-IT" sz="1800" kern="0" dirty="0">
              <a:solidFill>
                <a:srgbClr val="004990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368503" y="5820303"/>
            <a:ext cx="2348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valori in milioni di euro, elaborazione su dati ISTAT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478173" y="1380066"/>
          <a:ext cx="8145712" cy="41566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9396"/>
                <a:gridCol w="1064386"/>
                <a:gridCol w="1064386"/>
                <a:gridCol w="1064386"/>
                <a:gridCol w="1064386"/>
                <a:gridCol w="1064386"/>
                <a:gridCol w="1064386"/>
              </a:tblGrid>
              <a:tr h="260998">
                <a:tc>
                  <a:txBody>
                    <a:bodyPr/>
                    <a:lstStyle/>
                    <a:p>
                      <a:pPr algn="l" fontAlgn="b"/>
                      <a:endParaRPr lang="it-IT" sz="1000" b="0" i="1" u="none" strike="noStrike" dirty="0">
                        <a:latin typeface="+mn-lt"/>
                      </a:endParaRPr>
                    </a:p>
                  </a:txBody>
                  <a:tcPr marL="8283" marR="8283" marT="828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/>
                        <a:t>2009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/>
                        <a:t>2010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/>
                        <a:t>2011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/>
                        <a:t>2012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dirty="0" smtClean="0"/>
                        <a:t>2013</a:t>
                      </a:r>
                      <a:endParaRPr lang="it-IT" sz="1000" b="0" i="0" u="none" strike="noStrike" dirty="0" smtClean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smtClean="0"/>
                        <a:t>confronto</a:t>
                      </a:r>
                      <a:r>
                        <a:rPr lang="it-IT" sz="1000" u="none" strike="noStrike" baseline="0" dirty="0" smtClean="0"/>
                        <a:t> ‘</a:t>
                      </a:r>
                      <a:r>
                        <a:rPr lang="it-IT" sz="1000" u="none" strike="noStrike" dirty="0" smtClean="0"/>
                        <a:t>09-’13</a:t>
                      </a:r>
                      <a:endParaRPr lang="it-IT" sz="1000" b="0" i="1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8283" marR="8283" marT="8283" marB="0" anchor="ctr"/>
                </a:tc>
              </a:tr>
              <a:tr h="229157">
                <a:tc>
                  <a:txBody>
                    <a:bodyPr/>
                    <a:lstStyle/>
                    <a:p>
                      <a:pPr lvl="0" algn="ctr" fontAlgn="ctr"/>
                      <a:r>
                        <a:rPr lang="it-IT" sz="1000" b="1" u="none" strike="noStrike" dirty="0"/>
                        <a:t>Turchia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17,0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/>
                        <a:t>22,5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/>
                        <a:t>23,3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26,7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182%</a:t>
                      </a:r>
                    </a:p>
                  </a:txBody>
                  <a:tcPr marL="9525" marR="9525" marT="9525" marB="0" anchor="ctr"/>
                </a:tc>
              </a:tr>
              <a:tr h="229157">
                <a:tc>
                  <a:txBody>
                    <a:bodyPr/>
                    <a:lstStyle/>
                    <a:p>
                      <a:pPr lvl="0" algn="ctr" fontAlgn="ctr"/>
                      <a:r>
                        <a:rPr lang="it-IT" sz="1000" b="1" u="none" strike="noStrike" dirty="0"/>
                        <a:t>Russia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90,2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/>
                        <a:t>107,2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/>
                        <a:t>110,7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/>
                        <a:t>135,1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157%</a:t>
                      </a:r>
                    </a:p>
                  </a:txBody>
                  <a:tcPr marL="9525" marR="9525" marT="9525" marB="0" anchor="ctr"/>
                </a:tc>
              </a:tr>
              <a:tr h="229157">
                <a:tc>
                  <a:txBody>
                    <a:bodyPr/>
                    <a:lstStyle/>
                    <a:p>
                      <a:pPr lvl="0" algn="ctr" fontAlgn="ctr"/>
                      <a:r>
                        <a:rPr lang="it-IT" sz="1000" b="1" u="none" strike="noStrike" dirty="0" err="1" smtClean="0"/>
                        <a:t>Azerbaijan</a:t>
                      </a:r>
                      <a:r>
                        <a:rPr lang="it-IT" sz="1000" b="1" u="none" strike="noStrike" dirty="0" smtClean="0"/>
                        <a:t>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1,6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3,2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/>
                        <a:t>6,6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/>
                        <a:t>6,1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424%</a:t>
                      </a:r>
                    </a:p>
                  </a:txBody>
                  <a:tcPr marL="9525" marR="9525" marT="9525" marB="0" anchor="ctr"/>
                </a:tc>
              </a:tr>
              <a:tr h="229157">
                <a:tc>
                  <a:txBody>
                    <a:bodyPr/>
                    <a:lstStyle/>
                    <a:p>
                      <a:pPr lvl="0" algn="ctr" fontAlgn="ctr"/>
                      <a:r>
                        <a:rPr lang="it-IT" sz="1000" b="1" u="none" strike="noStrike" dirty="0"/>
                        <a:t>Libia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7,2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10,3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3,0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/>
                        <a:t>16,8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264%</a:t>
                      </a:r>
                    </a:p>
                  </a:txBody>
                  <a:tcPr marL="9525" marR="9525" marT="9525" marB="0" anchor="ctr"/>
                </a:tc>
              </a:tr>
              <a:tr h="229157">
                <a:tc>
                  <a:txBody>
                    <a:bodyPr/>
                    <a:lstStyle/>
                    <a:p>
                      <a:pPr lvl="0" algn="ctr" fontAlgn="ctr"/>
                      <a:r>
                        <a:rPr lang="it-IT" sz="1000" b="1" u="none" strike="noStrike" dirty="0"/>
                        <a:t>Sudafrica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6,7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8,3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/>
                        <a:t>9,4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9,2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187%</a:t>
                      </a:r>
                    </a:p>
                  </a:txBody>
                  <a:tcPr marL="9525" marR="9525" marT="9525" marB="0" anchor="ctr"/>
                </a:tc>
              </a:tr>
              <a:tr h="229157">
                <a:tc>
                  <a:txBody>
                    <a:bodyPr/>
                    <a:lstStyle/>
                    <a:p>
                      <a:pPr lvl="0" algn="ctr" fontAlgn="ctr"/>
                      <a:r>
                        <a:rPr lang="it-IT" sz="1000" b="1" u="none" strike="noStrike" dirty="0"/>
                        <a:t>Stati Uniti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139,4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176,9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189,5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205,5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154%</a:t>
                      </a:r>
                    </a:p>
                  </a:txBody>
                  <a:tcPr marL="9525" marR="9525" marT="9525" marB="0" anchor="ctr"/>
                </a:tc>
              </a:tr>
              <a:tr h="229157">
                <a:tc>
                  <a:txBody>
                    <a:bodyPr/>
                    <a:lstStyle/>
                    <a:p>
                      <a:pPr lvl="0" algn="ctr" fontAlgn="ctr"/>
                      <a:r>
                        <a:rPr lang="it-IT" sz="1000" b="1" u="none" strike="noStrike" dirty="0"/>
                        <a:t>Perù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1,7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2,6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2,7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/>
                        <a:t>3,4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227%</a:t>
                      </a:r>
                    </a:p>
                  </a:txBody>
                  <a:tcPr marL="9525" marR="9525" marT="9525" marB="0" anchor="ctr"/>
                </a:tc>
              </a:tr>
              <a:tr h="229157">
                <a:tc>
                  <a:txBody>
                    <a:bodyPr/>
                    <a:lstStyle/>
                    <a:p>
                      <a:pPr lvl="0" algn="ctr" fontAlgn="ctr"/>
                      <a:r>
                        <a:rPr lang="it-IT" sz="1000" b="1" u="none" strike="noStrike" dirty="0"/>
                        <a:t>Brasile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10,1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11,6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15,2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15,2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154%</a:t>
                      </a:r>
                    </a:p>
                  </a:txBody>
                  <a:tcPr marL="9525" marR="9525" marT="9525" marB="0" anchor="ctr"/>
                </a:tc>
              </a:tr>
              <a:tr h="229157">
                <a:tc>
                  <a:txBody>
                    <a:bodyPr/>
                    <a:lstStyle/>
                    <a:p>
                      <a:pPr lvl="0" algn="ctr" fontAlgn="ctr"/>
                      <a:r>
                        <a:rPr lang="it-IT" sz="1000" b="1" u="none" strike="noStrike" dirty="0"/>
                        <a:t>Iraq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1,0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1,0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1,6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3,4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319%</a:t>
                      </a:r>
                    </a:p>
                  </a:txBody>
                  <a:tcPr marL="9525" marR="9525" marT="9525" marB="0" anchor="ctr"/>
                </a:tc>
              </a:tr>
              <a:tr h="229157">
                <a:tc>
                  <a:txBody>
                    <a:bodyPr/>
                    <a:lstStyle/>
                    <a:p>
                      <a:pPr lvl="0" algn="ctr" fontAlgn="ctr"/>
                      <a:r>
                        <a:rPr lang="it-IT" sz="1000" b="1" u="none" strike="noStrike" dirty="0"/>
                        <a:t>Iran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11,0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/>
                        <a:t>19,0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26,2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15,7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/>
                </a:tc>
              </a:tr>
              <a:tr h="229157">
                <a:tc>
                  <a:txBody>
                    <a:bodyPr/>
                    <a:lstStyle/>
                    <a:p>
                      <a:pPr lvl="0" algn="ctr" fontAlgn="ctr"/>
                      <a:r>
                        <a:rPr lang="it-IT" sz="1000" b="1" u="none" strike="noStrike" dirty="0"/>
                        <a:t>Qatar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2,8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/>
                        <a:t>2,4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2,7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3,0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149%</a:t>
                      </a:r>
                    </a:p>
                  </a:txBody>
                  <a:tcPr marL="9525" marR="9525" marT="9525" marB="0" anchor="ctr"/>
                </a:tc>
              </a:tr>
              <a:tr h="229157">
                <a:tc>
                  <a:txBody>
                    <a:bodyPr/>
                    <a:lstStyle/>
                    <a:p>
                      <a:pPr lvl="0" algn="ctr" fontAlgn="ctr"/>
                      <a:r>
                        <a:rPr lang="it-IT" sz="1000" b="1" u="none" strike="noStrike" dirty="0"/>
                        <a:t>Emirati Arabi Uniti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46,1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/>
                        <a:t>63,6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81,3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77,6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212%</a:t>
                      </a:r>
                    </a:p>
                  </a:txBody>
                  <a:tcPr marL="9525" marR="9525" marT="9525" marB="0" anchor="ctr"/>
                </a:tc>
              </a:tr>
              <a:tr h="229157">
                <a:tc>
                  <a:txBody>
                    <a:bodyPr/>
                    <a:lstStyle/>
                    <a:p>
                      <a:pPr lvl="0" algn="ctr" fontAlgn="ctr"/>
                      <a:r>
                        <a:rPr lang="it-IT" sz="1000" b="1" u="none" strike="noStrike" dirty="0"/>
                        <a:t>Indonesia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1,2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1,6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1,9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2,0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105%</a:t>
                      </a:r>
                    </a:p>
                  </a:txBody>
                  <a:tcPr marL="9525" marR="9525" marT="9525" marB="0" anchor="ctr"/>
                </a:tc>
              </a:tr>
              <a:tr h="229157">
                <a:tc>
                  <a:txBody>
                    <a:bodyPr/>
                    <a:lstStyle/>
                    <a:p>
                      <a:pPr lvl="0" algn="ctr" fontAlgn="ctr"/>
                      <a:r>
                        <a:rPr lang="it-IT" sz="1000" b="1" u="none" strike="noStrike" dirty="0"/>
                        <a:t>Cina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17,2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/>
                        <a:t>14,0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/>
                        <a:t>21,5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35,2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218%</a:t>
                      </a:r>
                    </a:p>
                  </a:txBody>
                  <a:tcPr marL="9525" marR="9525" marT="9525" marB="0" anchor="ctr"/>
                </a:tc>
              </a:tr>
              <a:tr h="229157">
                <a:tc>
                  <a:txBody>
                    <a:bodyPr/>
                    <a:lstStyle/>
                    <a:p>
                      <a:pPr lvl="0" algn="ctr" fontAlgn="ctr"/>
                      <a:r>
                        <a:rPr lang="it-IT" sz="1000" b="1" u="none" strike="noStrike" dirty="0"/>
                        <a:t>Repubblica di Corea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24,4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/>
                        <a:t>31,6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/>
                        <a:t>34,2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35,4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175%</a:t>
                      </a:r>
                    </a:p>
                  </a:txBody>
                  <a:tcPr marL="9525" marR="9525" marT="9525" marB="0" anchor="ctr"/>
                </a:tc>
              </a:tr>
              <a:tr h="229157">
                <a:tc>
                  <a:txBody>
                    <a:bodyPr/>
                    <a:lstStyle/>
                    <a:p>
                      <a:pPr lvl="0" algn="ctr" fontAlgn="ctr"/>
                      <a:r>
                        <a:rPr lang="it-IT" sz="1000" b="1" u="none" strike="noStrike" dirty="0"/>
                        <a:t>Giappone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37,4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/>
                        <a:t>41,7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/>
                        <a:t>39,5</a:t>
                      </a:r>
                      <a:endParaRPr lang="it-IT" sz="1000" b="0" i="0" u="none" strike="noStrike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46,5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140%</a:t>
                      </a:r>
                    </a:p>
                  </a:txBody>
                  <a:tcPr marL="9525" marR="9525" marT="9525" marB="0" anchor="ctr"/>
                </a:tc>
              </a:tr>
              <a:tr h="229157">
                <a:tc>
                  <a:txBody>
                    <a:bodyPr/>
                    <a:lstStyle/>
                    <a:p>
                      <a:pPr lvl="0" algn="ctr" fontAlgn="ctr"/>
                      <a:r>
                        <a:rPr lang="it-IT" sz="1000" b="1" u="none" strike="noStrike" dirty="0"/>
                        <a:t>Hong Kong </a:t>
                      </a:r>
                      <a:endParaRPr lang="it-IT" sz="1000" b="1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51,1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69,7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88,9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/>
                        <a:t>101,3</a:t>
                      </a:r>
                      <a:endParaRPr lang="it-IT" sz="1000" b="0" i="0" u="none" strike="noStrike" dirty="0">
                        <a:latin typeface="+mn-lt"/>
                      </a:endParaRPr>
                    </a:p>
                  </a:txBody>
                  <a:tcPr marL="8283" marR="8283" marT="82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216%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2559-F9CC-481A-98AD-97456CA3D922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/>
          <a:p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  <a:ea typeface="+mn-ea"/>
                <a:cs typeface="+mn-cs"/>
              </a:rPr>
              <a:t>Cina</a:t>
            </a:r>
            <a:endParaRPr lang="it-IT" sz="1800" kern="0" dirty="0">
              <a:solidFill>
                <a:srgbClr val="004990"/>
              </a:solidFill>
              <a:latin typeface="Calibri" pitchFamily="34" charset="0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5318621" y="1644242"/>
          <a:ext cx="3266114" cy="220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309"/>
                <a:gridCol w="656805"/>
              </a:tblGrid>
              <a:tr h="365145"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0" i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2013</a:t>
                      </a:r>
                      <a:endParaRPr lang="it-IT" sz="1050" b="0" i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176213" lvl="1" indent="0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Popolazione (milioni)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1.350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>
                        <a:tabLst/>
                      </a:pP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var. % media PIL (’13/’12)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7,7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Volume globale delle esportazioni (</a:t>
                      </a:r>
                      <a:r>
                        <a:rPr lang="it-IT" sz="105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mld€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2.452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Volume globale delle importazioni (</a:t>
                      </a:r>
                      <a:r>
                        <a:rPr lang="it-IT" sz="105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mld€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2.268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Importazioni</a:t>
                      </a:r>
                      <a:r>
                        <a:rPr lang="it-IT" sz="105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di cosmetici (</a:t>
                      </a:r>
                      <a:r>
                        <a:rPr lang="it-IT" sz="1050" b="0" i="0" u="none" strike="noStrike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mio€</a:t>
                      </a:r>
                      <a:r>
                        <a:rPr lang="it-IT" sz="105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)*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1.330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Esportazioni italiane di cosmetici (</a:t>
                      </a:r>
                      <a:r>
                        <a:rPr lang="it-IT" sz="105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mio€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37,5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13" name="Connettore 1 12"/>
          <p:cNvCxnSpPr/>
          <p:nvPr/>
        </p:nvCxnSpPr>
        <p:spPr>
          <a:xfrm>
            <a:off x="4820445" y="1661023"/>
            <a:ext cx="0" cy="39847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afico 16"/>
          <p:cNvGraphicFramePr/>
          <p:nvPr/>
        </p:nvGraphicFramePr>
        <p:xfrm>
          <a:off x="5272914" y="4048584"/>
          <a:ext cx="3314826" cy="176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tangolo 8"/>
          <p:cNvSpPr/>
          <p:nvPr/>
        </p:nvSpPr>
        <p:spPr>
          <a:xfrm>
            <a:off x="386076" y="5587069"/>
            <a:ext cx="4160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* dato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United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Nations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International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Merchandise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Trade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Statistics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- codice SITC (rev.4) 553 (</a:t>
            </a:r>
            <a:r>
              <a:rPr lang="en-US" sz="800" i="1" u="sng" dirty="0" smtClean="0">
                <a:solidFill>
                  <a:schemeClr val="bg1">
                    <a:lumMod val="50000"/>
                  </a:schemeClr>
                </a:solidFill>
              </a:rPr>
              <a:t>Perfumery, cosmetic or toilet preparations (excluding soaps)</a:t>
            </a:r>
            <a:br>
              <a:rPr lang="en-US" sz="800" i="1" u="sng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it-IT" sz="800" i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Elaborazione Centro Studi su dati ISTAT e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Economist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Intelligence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Unit</a:t>
            </a:r>
            <a:endParaRPr lang="it-IT" sz="800" i="1" u="sng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http://upload.wikimedia.org/wikipedia/commons/thumb/7/78/People%27s_Republic_of_China_%28orthographic_projection%29.svg/541px-People%27s_Republic_of_China_%28orthographic_projection%29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450" y="1661021"/>
            <a:ext cx="3565205" cy="3565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2559-F9CC-481A-98AD-97456CA3D922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/>
          <a:p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  <a:ea typeface="+mn-ea"/>
                <a:cs typeface="+mn-cs"/>
              </a:rPr>
              <a:t>Uscite di prodotti cosmetici ’08-’13: Cina</a:t>
            </a:r>
            <a:endParaRPr lang="it-IT" sz="1800" kern="0" dirty="0">
              <a:solidFill>
                <a:srgbClr val="004990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86078" y="5837081"/>
            <a:ext cx="2348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elaborazione Centro Studi su dati GNPD (Mintel)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Grafico 9"/>
          <p:cNvGraphicFramePr/>
          <p:nvPr/>
        </p:nvGraphicFramePr>
        <p:xfrm>
          <a:off x="4664279" y="4009938"/>
          <a:ext cx="4102216" cy="1728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517903" y="1601117"/>
          <a:ext cx="3225800" cy="3571875"/>
        </p:xfrm>
        <a:graphic>
          <a:graphicData uri="http://schemas.openxmlformats.org/drawingml/2006/table">
            <a:tbl>
              <a:tblPr/>
              <a:tblGrid>
                <a:gridCol w="2006600"/>
                <a:gridCol w="780759"/>
                <a:gridCol w="438441"/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 smtClean="0">
                          <a:latin typeface="Arial"/>
                        </a:rPr>
                        <a:t>BRICS</a:t>
                      </a:r>
                      <a:endParaRPr lang="it-IT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1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tot. 15.471</a:t>
                      </a:r>
                      <a:endParaRPr lang="it-IT" sz="1000" b="0" i="1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latin typeface="Arial"/>
                        </a:rPr>
                        <a:t>Top 5 Sub-Category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Arial"/>
                        </a:rPr>
                        <a:t>Face/</a:t>
                      </a:r>
                      <a:r>
                        <a:rPr lang="it-IT" sz="1000" b="0" i="0" u="none" strike="noStrike" dirty="0" err="1">
                          <a:latin typeface="Arial"/>
                        </a:rPr>
                        <a:t>Neck</a:t>
                      </a:r>
                      <a:r>
                        <a:rPr lang="it-IT" sz="1000" b="0" i="0" u="none" strike="noStrike" dirty="0">
                          <a:latin typeface="Arial"/>
                        </a:rPr>
                        <a:t> Care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5.100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33,0%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smtClean="0">
                          <a:latin typeface="Arial"/>
                        </a:rPr>
                        <a:t>Shampoo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1.640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10,6%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err="1" smtClean="0">
                          <a:latin typeface="Arial"/>
                        </a:rPr>
                        <a:t>Shower</a:t>
                      </a:r>
                      <a:r>
                        <a:rPr lang="it-IT" sz="1000" b="0" i="0" u="none" strike="noStrike" dirty="0" smtClean="0">
                          <a:latin typeface="Arial"/>
                        </a:rPr>
                        <a:t> products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1.492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9,6%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dirty="0" smtClean="0">
                          <a:latin typeface="Arial"/>
                        </a:rPr>
                        <a:t>Body Care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1.159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smtClean="0">
                          <a:latin typeface="Arial"/>
                        </a:rPr>
                        <a:t>Hair styling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586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latin typeface="Arial"/>
                        </a:rPr>
                        <a:t>Top 5 Package 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Bottle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7.219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46,7%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Arial"/>
                        </a:rPr>
                        <a:t>Tube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3.424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22,1%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Jar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1.998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12,9%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dirty="0" err="1" smtClean="0">
                          <a:latin typeface="Arial"/>
                        </a:rPr>
                        <a:t>Flexible</a:t>
                      </a:r>
                      <a:r>
                        <a:rPr lang="it-IT" sz="1000" b="0" i="0" u="none" strike="noStrike" baseline="0" dirty="0">
                          <a:latin typeface="Arial"/>
                        </a:rPr>
                        <a:t> </a:t>
                      </a:r>
                      <a:r>
                        <a:rPr lang="it-IT" sz="1000" b="0" i="0" u="none" strike="noStrike" baseline="0" dirty="0" err="1" smtClean="0">
                          <a:latin typeface="Arial"/>
                        </a:rPr>
                        <a:t>sachet</a:t>
                      </a:r>
                      <a:endParaRPr lang="it-IT" sz="1000" b="0" i="0" u="none" strike="noStrike" dirty="0" smtClean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1.021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smtClean="0">
                          <a:latin typeface="Arial"/>
                        </a:rPr>
                        <a:t>Carton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671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latin typeface="Arial"/>
                        </a:rPr>
                        <a:t>Top 5 Claims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Botanical</a:t>
                      </a:r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/</a:t>
                      </a:r>
                      <a:r>
                        <a:rPr lang="it-IT" sz="10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Herbal</a:t>
                      </a:r>
                      <a:endParaRPr lang="it-IT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9.269</a:t>
                      </a:r>
                      <a:endParaRPr lang="it-IT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59,9%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Moisturising</a:t>
                      </a:r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/ </a:t>
                      </a:r>
                      <a:r>
                        <a:rPr lang="it-IT" sz="10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Hydrating</a:t>
                      </a:r>
                      <a:endParaRPr lang="it-IT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8.339</a:t>
                      </a:r>
                      <a:endParaRPr lang="it-IT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53,9%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Whitening</a:t>
                      </a:r>
                      <a:endParaRPr lang="it-IT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3.252</a:t>
                      </a:r>
                      <a:endParaRPr lang="it-IT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21,0%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Long-Lasting</a:t>
                      </a:r>
                      <a:endParaRPr lang="it-IT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3.227</a:t>
                      </a:r>
                      <a:endParaRPr lang="it-IT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20,9%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Brightening / </a:t>
                      </a:r>
                      <a:r>
                        <a:rPr lang="it-IT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Illuminating</a:t>
                      </a:r>
                      <a:endParaRPr lang="it-IT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3.178</a:t>
                      </a:r>
                      <a:endParaRPr lang="it-IT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20,5%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4762733" y="1596311"/>
          <a:ext cx="3225800" cy="2105025"/>
        </p:xfrm>
        <a:graphic>
          <a:graphicData uri="http://schemas.openxmlformats.org/drawingml/2006/table">
            <a:tbl>
              <a:tblPr/>
              <a:tblGrid>
                <a:gridCol w="2006600"/>
                <a:gridCol w="609600"/>
                <a:gridCol w="6096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 err="1">
                          <a:latin typeface="Arial"/>
                        </a:rPr>
                        <a:t>Launch</a:t>
                      </a:r>
                      <a:r>
                        <a:rPr lang="it-IT" sz="1000" b="1" i="0" u="none" strike="noStrike" dirty="0">
                          <a:latin typeface="Arial"/>
                        </a:rPr>
                        <a:t> </a:t>
                      </a:r>
                      <a:r>
                        <a:rPr lang="it-IT" sz="1000" b="1" i="0" u="none" strike="noStrike" dirty="0" err="1">
                          <a:latin typeface="Arial"/>
                        </a:rPr>
                        <a:t>Type</a:t>
                      </a:r>
                      <a:endParaRPr lang="it-IT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New </a:t>
                      </a:r>
                      <a:r>
                        <a:rPr lang="it-IT" sz="10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Product</a:t>
                      </a:r>
                      <a:endParaRPr lang="it-IT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9.070</a:t>
                      </a:r>
                      <a:endParaRPr lang="it-IT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58,6%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New </a:t>
                      </a:r>
                      <a:r>
                        <a:rPr lang="it-IT" sz="10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Variety</a:t>
                      </a:r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/</a:t>
                      </a:r>
                      <a:r>
                        <a:rPr lang="it-IT" sz="10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Range</a:t>
                      </a:r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Extension</a:t>
                      </a:r>
                      <a:endParaRPr lang="it-IT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4.895</a:t>
                      </a:r>
                      <a:endParaRPr lang="it-IT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31,6%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New Formulation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New Packaging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Relaunch</a:t>
                      </a:r>
                      <a:endParaRPr lang="it-IT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118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8422" y="402199"/>
            <a:ext cx="1283515" cy="397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2559-F9CC-481A-98AD-97456CA3D922}" type="slidenum">
              <a:rPr lang="it-IT" smtClean="0"/>
              <a:pPr/>
              <a:t>26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/>
          <a:p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  <a:ea typeface="+mn-ea"/>
                <a:cs typeface="+mn-cs"/>
              </a:rPr>
              <a:t>Hong Kong</a:t>
            </a:r>
            <a:endParaRPr lang="it-IT" sz="1800" kern="0" dirty="0">
              <a:solidFill>
                <a:srgbClr val="004990"/>
              </a:solidFill>
              <a:latin typeface="Calibri" pitchFamily="34" charset="0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5318621" y="1644242"/>
          <a:ext cx="3266114" cy="220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309"/>
                <a:gridCol w="656805"/>
              </a:tblGrid>
              <a:tr h="365145"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0" i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2013</a:t>
                      </a:r>
                      <a:endParaRPr lang="it-IT" sz="1050" b="0" i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176213" lvl="1" indent="0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Popolazione (milioni)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>
                        <a:tabLst/>
                      </a:pP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var. % PIL (’13/’12)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3,0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Volume globale delle esportazioni (</a:t>
                      </a:r>
                      <a:r>
                        <a:rPr lang="it-IT" sz="105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mld€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388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Volume globale delle importazioni (</a:t>
                      </a:r>
                      <a:r>
                        <a:rPr lang="it-IT" sz="105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mld€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437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Importazioni</a:t>
                      </a:r>
                      <a:r>
                        <a:rPr lang="it-IT" sz="105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di cosmetici (</a:t>
                      </a:r>
                      <a:r>
                        <a:rPr lang="it-IT" sz="1050" b="0" i="0" u="none" strike="noStrike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mio€</a:t>
                      </a:r>
                      <a:r>
                        <a:rPr lang="it-IT" sz="105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)*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2.450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830">
                <a:tc>
                  <a:txBody>
                    <a:bodyPr/>
                    <a:lstStyle/>
                    <a:p>
                      <a:pPr marL="457200" lvl="1" indent="-280988" algn="l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Esportazioni italiane di cosmetici (</a:t>
                      </a:r>
                      <a:r>
                        <a:rPr lang="it-IT" sz="105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mio€</a:t>
                      </a:r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05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110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13" name="Connettore 1 12"/>
          <p:cNvCxnSpPr/>
          <p:nvPr/>
        </p:nvCxnSpPr>
        <p:spPr>
          <a:xfrm>
            <a:off x="4820445" y="1661023"/>
            <a:ext cx="0" cy="39847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afico 16"/>
          <p:cNvGraphicFramePr/>
          <p:nvPr/>
        </p:nvGraphicFramePr>
        <p:xfrm>
          <a:off x="5272914" y="4048584"/>
          <a:ext cx="3314826" cy="176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0178" name="Picture 2" descr="File:Hong Kong in China (zoomed)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505" y="1875056"/>
            <a:ext cx="4160999" cy="3310012"/>
          </a:xfrm>
          <a:prstGeom prst="rect">
            <a:avLst/>
          </a:prstGeom>
          <a:noFill/>
        </p:spPr>
      </p:pic>
      <p:pic>
        <p:nvPicPr>
          <p:cNvPr id="50180" name="Picture 4" descr="Cina - Localizzazione">
            <a:hlinkClick r:id="rId5" tooltip="Cina - Localizzazion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631" y="1503828"/>
            <a:ext cx="1902101" cy="1902102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386076" y="5587069"/>
            <a:ext cx="4160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* dato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United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Nations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International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Merchandise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Trade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Statistics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- codice SITC (rev.4) 553 (</a:t>
            </a:r>
            <a:r>
              <a:rPr lang="en-US" sz="800" i="1" u="sng" dirty="0" smtClean="0">
                <a:solidFill>
                  <a:schemeClr val="bg1">
                    <a:lumMod val="50000"/>
                  </a:schemeClr>
                </a:solidFill>
              </a:rPr>
              <a:t>Perfumery, cosmetic or toilet preparations (excluding soaps)</a:t>
            </a:r>
            <a:br>
              <a:rPr lang="en-US" sz="800" i="1" u="sng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it-IT" sz="800" i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Elaborazione Centro Studi su dati ISTAT e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Economist</a:t>
            </a:r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 Intelligence </a:t>
            </a:r>
            <a:r>
              <a:rPr lang="it-IT" sz="800" i="1" u="sng" dirty="0" err="1" smtClean="0">
                <a:solidFill>
                  <a:schemeClr val="bg1">
                    <a:lumMod val="50000"/>
                  </a:schemeClr>
                </a:solidFill>
              </a:rPr>
              <a:t>Unit</a:t>
            </a:r>
            <a:endParaRPr lang="it-IT" sz="800" i="1" u="sng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2559-F9CC-481A-98AD-97456CA3D922}" type="slidenum">
              <a:rPr lang="it-IT" smtClean="0"/>
              <a:pPr/>
              <a:t>27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/>
          <a:p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  <a:ea typeface="+mn-ea"/>
                <a:cs typeface="+mn-cs"/>
              </a:rPr>
              <a:t>Uscite di prodotti cosmetici</a:t>
            </a:r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</a:rPr>
              <a:t> ’08-’13</a:t>
            </a:r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  <a:ea typeface="+mn-ea"/>
                <a:cs typeface="+mn-cs"/>
              </a:rPr>
              <a:t>: Hong Kong</a:t>
            </a:r>
            <a:endParaRPr lang="it-IT" sz="1800" kern="0" dirty="0">
              <a:solidFill>
                <a:srgbClr val="004990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86078" y="5837081"/>
            <a:ext cx="2348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elaborazione Centro Studi su dati GNPD (Mintel)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Grafico 9"/>
          <p:cNvGraphicFramePr/>
          <p:nvPr/>
        </p:nvGraphicFramePr>
        <p:xfrm>
          <a:off x="4664279" y="4009938"/>
          <a:ext cx="4102216" cy="1728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517903" y="1601117"/>
          <a:ext cx="3225800" cy="3571875"/>
        </p:xfrm>
        <a:graphic>
          <a:graphicData uri="http://schemas.openxmlformats.org/drawingml/2006/table">
            <a:tbl>
              <a:tblPr/>
              <a:tblGrid>
                <a:gridCol w="2006600"/>
                <a:gridCol w="609600"/>
                <a:gridCol w="609600"/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latin typeface="Arial"/>
                        </a:rPr>
                        <a:t>Hong Kong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1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tot. 5.706</a:t>
                      </a:r>
                      <a:endParaRPr lang="it-IT" sz="1000" b="0" i="1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latin typeface="Arial"/>
                        </a:rPr>
                        <a:t>Top 5 Sub-Category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Face/Neck Care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1.141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Lip Colour Cosmetics - Lip Colour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483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8,5%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Shower Products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6,2%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Body Care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Nail Colour Cosmetics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4,7%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latin typeface="Arial"/>
                        </a:rPr>
                        <a:t>Top 5 Package 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Bottle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1.833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32,1%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Tube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1.791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31,4%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Flexible sachet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6,6%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Jar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6,2%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Case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5,9%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latin typeface="Arial"/>
                        </a:rPr>
                        <a:t>Top 5 Claims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Moisturising / Hydrating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2.445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42,8%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Botanical/Herbal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2.409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42,2%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Brightening / Illuminating*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1.075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18,8%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Long-Lasting*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993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17,4%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Ethical -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861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15,1%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4762733" y="1596311"/>
          <a:ext cx="3225800" cy="2105025"/>
        </p:xfrm>
        <a:graphic>
          <a:graphicData uri="http://schemas.openxmlformats.org/drawingml/2006/table">
            <a:tbl>
              <a:tblPr/>
              <a:tblGrid>
                <a:gridCol w="2006600"/>
                <a:gridCol w="609600"/>
                <a:gridCol w="6096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 err="1">
                          <a:latin typeface="Arial"/>
                        </a:rPr>
                        <a:t>Launch</a:t>
                      </a:r>
                      <a:r>
                        <a:rPr lang="it-IT" sz="1000" b="1" i="0" u="none" strike="noStrike" dirty="0">
                          <a:latin typeface="Arial"/>
                        </a:rPr>
                        <a:t> </a:t>
                      </a:r>
                      <a:r>
                        <a:rPr lang="it-IT" sz="1000" b="1" i="0" u="none" strike="noStrike" dirty="0" err="1">
                          <a:latin typeface="Arial"/>
                        </a:rPr>
                        <a:t>Type</a:t>
                      </a:r>
                      <a:endParaRPr lang="it-IT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New Product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3.867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67,8%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New Variety/Range Extension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1.229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21,5%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New Packaging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4,7%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Relaunch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New Formulation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147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2,6%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latin typeface="Arial"/>
                        </a:rPr>
                        <a:t>Store 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Specialist Retailer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2.116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37,1%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Drug Store/Pharmacy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 smtClean="0">
                          <a:latin typeface="Arial"/>
                        </a:rPr>
                        <a:t>1.032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18,1%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Supermarket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433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7,6%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Department Store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1,6%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Mass Merchandise/Hypermarket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</a:rPr>
                        <a:t>67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1,2%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8422" y="402199"/>
            <a:ext cx="1283515" cy="397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2559-F9CC-481A-98AD-97456CA3D922}" type="slidenum">
              <a:rPr lang="it-IT" smtClean="0"/>
              <a:pPr/>
              <a:t>28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/>
          <a:p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</a:rPr>
              <a:t>Uscite di prodotti cosmetici ’08-’13: </a:t>
            </a:r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  <a:ea typeface="+mn-ea"/>
                <a:cs typeface="+mn-cs"/>
              </a:rPr>
              <a:t>top 15</a:t>
            </a:r>
            <a:endParaRPr lang="it-IT" sz="1800" kern="0" dirty="0">
              <a:solidFill>
                <a:srgbClr val="004990"/>
              </a:solidFill>
              <a:latin typeface="Calibri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86078" y="5837081"/>
            <a:ext cx="2348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elaborazione Centro Studi su dati GNPD (Mintel)</a:t>
            </a:r>
            <a:endParaRPr lang="it-IT" sz="8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Grafico 9"/>
          <p:cNvGraphicFramePr/>
          <p:nvPr/>
        </p:nvGraphicFramePr>
        <p:xfrm>
          <a:off x="671118" y="1627463"/>
          <a:ext cx="7877263" cy="3959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tangolo arrotondato 7"/>
          <p:cNvSpPr/>
          <p:nvPr/>
        </p:nvSpPr>
        <p:spPr>
          <a:xfrm>
            <a:off x="1098958" y="2508309"/>
            <a:ext cx="2139193" cy="23489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8422" y="402199"/>
            <a:ext cx="1283515" cy="397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>
                <a:solidFill>
                  <a:prstClr val="white"/>
                </a:solidFill>
              </a:rPr>
              <a:pPr/>
              <a:t>29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Fai da te? </a:t>
            </a:r>
            <a:r>
              <a:rPr lang="it-IT" kern="0" dirty="0" err="1" smtClean="0">
                <a:latin typeface="Calibri" pitchFamily="34" charset="0"/>
              </a:rPr>
              <a:t>Mink</a:t>
            </a:r>
            <a:endParaRPr lang="it-IT" b="0" i="1" kern="0" dirty="0" smtClean="0">
              <a:latin typeface="Calibri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89961" y="5777327"/>
            <a:ext cx="1637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/>
              <a:t>http://tcrn.ch/1lSFgW5</a:t>
            </a:r>
            <a:endParaRPr lang="it-IT" sz="1200" dirty="0"/>
          </a:p>
        </p:txBody>
      </p:sp>
      <p:pic>
        <p:nvPicPr>
          <p:cNvPr id="4098" name="Picture 2" descr="http://fast.swide.com/wp-content/uploads/2014/05/Mink-3D-make-up-printer-by-Harvard-grad-Grace-Choi-736x432-horizon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8001">
            <a:off x="846521" y="1334925"/>
            <a:ext cx="4425708" cy="2597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2644" y="1585309"/>
            <a:ext cx="3261403" cy="4388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7119" y="4169102"/>
            <a:ext cx="3353025" cy="165756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89518" y="5556607"/>
            <a:ext cx="15420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/>
              <a:t>http://bit.ly/1wLlm68</a:t>
            </a:r>
            <a:endParaRPr lang="it-IT" sz="1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La destinazione dei fatturati</a:t>
            </a:r>
            <a:endParaRPr lang="it-IT" b="0" i="1" kern="0" dirty="0" smtClean="0">
              <a:latin typeface="Calibri" pitchFamily="34" charset="0"/>
            </a:endParaRPr>
          </a:p>
        </p:txBody>
      </p:sp>
      <p:graphicFrame>
        <p:nvGraphicFramePr>
          <p:cNvPr id="12" name="Grafico 11"/>
          <p:cNvGraphicFramePr/>
          <p:nvPr/>
        </p:nvGraphicFramePr>
        <p:xfrm>
          <a:off x="405585" y="1696596"/>
          <a:ext cx="6196551" cy="357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ttangolo arrotondato 12"/>
          <p:cNvSpPr/>
          <p:nvPr/>
        </p:nvSpPr>
        <p:spPr>
          <a:xfrm>
            <a:off x="7195521" y="2238497"/>
            <a:ext cx="1450974" cy="2508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499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139032" y="2325855"/>
            <a:ext cx="1540516" cy="2308324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004990"/>
                </a:solidFill>
              </a:rPr>
              <a:t>34%</a:t>
            </a:r>
          </a:p>
          <a:p>
            <a:pPr algn="ctr">
              <a:lnSpc>
                <a:spcPct val="150000"/>
              </a:lnSpc>
            </a:pPr>
            <a:r>
              <a:rPr lang="it-IT" sz="1200" b="1" i="1" dirty="0" smtClean="0"/>
              <a:t>è il peso delle esportazioni </a:t>
            </a:r>
            <a:br>
              <a:rPr lang="it-IT" sz="1200" b="1" i="1" dirty="0" smtClean="0"/>
            </a:br>
            <a:r>
              <a:rPr lang="it-IT" sz="1200" b="1" i="1" dirty="0" smtClean="0"/>
              <a:t>sul valore della produzione italiana </a:t>
            </a:r>
            <a:br>
              <a:rPr lang="it-IT" sz="1200" b="1" i="1" dirty="0" smtClean="0"/>
            </a:br>
            <a:r>
              <a:rPr lang="it-IT" sz="1200" b="1" i="1" dirty="0" smtClean="0"/>
              <a:t>di cosmetici </a:t>
            </a:r>
            <a:br>
              <a:rPr lang="it-IT" sz="1200" b="1" i="1" dirty="0" smtClean="0"/>
            </a:br>
            <a:r>
              <a:rPr lang="it-IT" sz="1200" b="1" i="1" dirty="0" smtClean="0"/>
              <a:t>nel 2013</a:t>
            </a:r>
            <a:endParaRPr lang="it-IT" sz="1200" b="1" i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14637" y="5627613"/>
            <a:ext cx="3138490" cy="253916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it-IT" sz="1000" i="1" dirty="0" smtClean="0"/>
              <a:t>vendite Italia	           vendite Estero</a:t>
            </a:r>
            <a:endParaRPr lang="it-IT" sz="1100" i="1" dirty="0"/>
          </a:p>
        </p:txBody>
      </p:sp>
      <p:sp>
        <p:nvSpPr>
          <p:cNvPr id="18" name="Rettangolo 17"/>
          <p:cNvSpPr/>
          <p:nvPr/>
        </p:nvSpPr>
        <p:spPr>
          <a:xfrm>
            <a:off x="455888" y="5661261"/>
            <a:ext cx="152400" cy="152400"/>
          </a:xfrm>
          <a:prstGeom prst="rect">
            <a:avLst/>
          </a:prstGeom>
          <a:solidFill>
            <a:srgbClr val="00499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19" name="Rettangolo 18"/>
          <p:cNvSpPr/>
          <p:nvPr/>
        </p:nvSpPr>
        <p:spPr>
          <a:xfrm>
            <a:off x="1683343" y="5663484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2559-F9CC-481A-98AD-97456CA3D922}" type="slidenum">
              <a:rPr lang="it-IT" smtClean="0"/>
              <a:pPr/>
              <a:t>30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8163" y="688182"/>
            <a:ext cx="7305675" cy="459581"/>
          </a:xfrm>
          <a:prstGeom prst="rect">
            <a:avLst/>
          </a:prstGeom>
        </p:spPr>
        <p:txBody>
          <a:bodyPr/>
          <a:lstStyle/>
          <a:p>
            <a:r>
              <a:rPr lang="it-IT" sz="2400" b="1" kern="0" dirty="0" smtClean="0">
                <a:solidFill>
                  <a:srgbClr val="004990"/>
                </a:solidFill>
                <a:latin typeface="Calibri" pitchFamily="34" charset="0"/>
              </a:rPr>
              <a:t>Il futuro della cosmetica su Internet</a:t>
            </a:r>
            <a:endParaRPr lang="it-IT" sz="1800" i="1" kern="0" dirty="0">
              <a:solidFill>
                <a:srgbClr val="004990"/>
              </a:solidFill>
              <a:latin typeface="Calibri" pitchFamily="34" charset="0"/>
            </a:endParaRPr>
          </a:p>
        </p:txBody>
      </p:sp>
      <p:pic>
        <p:nvPicPr>
          <p:cNvPr id="53251" name="Picture 3" descr="http://yellower.se/wp-content/uploads/2011/12/note_post_it_desktop_2115x1871_wallpaper-80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76611" y="1233181"/>
            <a:ext cx="4961412" cy="4388200"/>
          </a:xfrm>
          <a:prstGeom prst="rect">
            <a:avLst/>
          </a:prstGeom>
          <a:noFill/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511728" y="1432201"/>
            <a:ext cx="4647501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Introduzione ai lavori</a:t>
            </a: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/>
            </a:r>
            <a:b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</a:b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Lucio Carli</a:t>
            </a:r>
            <a:b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</a:br>
            <a:r>
              <a:rPr kumimoji="0" lang="it-IT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Consigliere Netcomm, A.D. Fratelli Carli </a:t>
            </a:r>
            <a:r>
              <a:rPr kumimoji="0" lang="it-IT" sz="105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S.P.A.</a:t>
            </a:r>
            <a:endParaRPr kumimoji="0" lang="it-IT" sz="105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50" i="1" dirty="0" smtClean="0">
              <a:latin typeface="+mn-lt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5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8288" algn="l"/>
              </a:tabLst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Be first to the future of cosmetics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/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	Simone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Zucca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/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</a:b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	</a:t>
            </a:r>
            <a:r>
              <a:rPr kumimoji="0" lang="en-US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Google Italia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8288" algn="l"/>
              </a:tabLst>
            </a:pPr>
            <a:endParaRPr kumimoji="0" lang="it-IT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8288" algn="l"/>
              </a:tabLst>
            </a:pPr>
            <a:r>
              <a:rPr kumimoji="0" lang="it-IT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Social media e cosmesi nel 2014 </a:t>
            </a:r>
            <a:br>
              <a:rPr kumimoji="0" lang="it-IT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</a:br>
            <a:r>
              <a:rPr kumimoji="0" lang="it-IT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	</a:t>
            </a: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Marco Pirozzi</a:t>
            </a:r>
            <a:b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</a:b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	</a:t>
            </a:r>
            <a:r>
              <a:rPr kumimoji="0" lang="it-IT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Cosmetica Italia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8288" algn="l"/>
              </a:tabLst>
            </a:pPr>
            <a:endParaRPr kumimoji="0" lang="it-IT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8288" algn="l"/>
              </a:tabLst>
            </a:pPr>
            <a:r>
              <a:rPr kumimoji="0" lang="it-IT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Brands &amp; Social Media: best </a:t>
            </a:r>
            <a:r>
              <a:rPr kumimoji="0" lang="it-IT" sz="10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practices</a:t>
            </a:r>
            <a:r>
              <a:rPr kumimoji="0" lang="it-IT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dalla seconda edizione della ricerca</a:t>
            </a: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/>
            </a:r>
            <a:b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</a:b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	Andrea Cuman, Nicolò Michetti</a:t>
            </a:r>
            <a:b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</a:b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	</a:t>
            </a:r>
            <a:r>
              <a:rPr kumimoji="0" lang="it-IT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Osservatorio </a:t>
            </a:r>
            <a:r>
              <a:rPr kumimoji="0" lang="it-IT" sz="105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OssCom</a:t>
            </a:r>
            <a:r>
              <a:rPr kumimoji="0" lang="it-IT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(</a:t>
            </a:r>
            <a:r>
              <a:rPr kumimoji="0" lang="it-IT" sz="105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Univ</a:t>
            </a:r>
            <a:r>
              <a:rPr kumimoji="0" lang="it-IT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. Cattolica), </a:t>
            </a:r>
            <a:r>
              <a:rPr kumimoji="0" lang="it-IT" sz="105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Digital</a:t>
            </a:r>
            <a:r>
              <a:rPr kumimoji="0" lang="it-IT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PR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8288" algn="l"/>
              </a:tabLst>
            </a:pPr>
            <a:endParaRPr kumimoji="0" lang="it-IT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8288" algn="l"/>
              </a:tabLst>
            </a:pPr>
            <a:r>
              <a:rPr kumimoji="0" lang="it-IT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E-commerce e comportamento d’acquisto online dei prodotti cosmetici</a:t>
            </a: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/>
            </a:r>
            <a:b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</a:b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	Lorenzo Facchinotti</a:t>
            </a:r>
            <a:b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</a:b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	</a:t>
            </a:r>
            <a:r>
              <a:rPr kumimoji="0" lang="it-IT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Nielsen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8288" algn="l"/>
              </a:tabLst>
            </a:pPr>
            <a:endParaRPr kumimoji="0" lang="it-IT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8288" algn="l"/>
              </a:tabLst>
            </a:pPr>
            <a:r>
              <a:rPr kumimoji="0" lang="it-IT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Ascolto, </a:t>
            </a:r>
            <a:r>
              <a:rPr kumimoji="0" lang="it-IT" sz="10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gamificazione</a:t>
            </a:r>
            <a:r>
              <a:rPr kumimoji="0" lang="it-IT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e </a:t>
            </a:r>
            <a:r>
              <a:rPr kumimoji="0" lang="it-IT" sz="10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loyalty</a:t>
            </a:r>
            <a:r>
              <a:rPr kumimoji="0" lang="it-IT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per migliorare le conversioni in fatturato</a:t>
            </a: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/>
            </a:r>
            <a:b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</a:b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	Giovanni Frera</a:t>
            </a:r>
            <a:b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</a:b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	</a:t>
            </a:r>
            <a:r>
              <a:rPr kumimoji="0" lang="it-IT" sz="105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Bewe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rot="216939">
            <a:off x="5588380" y="2817985"/>
            <a:ext cx="2778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Corso di formazione @ Cosmetica Italia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/>
            </a:r>
            <a:b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</a:b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Il futuro della cosmetica su Internet</a:t>
            </a:r>
            <a:b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</a:b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19/11/2014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 rot="216939">
            <a:off x="5547833" y="3809337"/>
            <a:ext cx="27788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Per info e iscrizioni: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dirty="0" smtClean="0">
                <a:latin typeface="+mn-lt"/>
                <a:ea typeface="Calibri" pitchFamily="34" charset="0"/>
                <a:cs typeface="Calibri" pitchFamily="34" charset="0"/>
              </a:rPr>
              <a:t>annamaria.saladino@cosmeticaitalia.it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 rot="216939">
            <a:off x="5633122" y="2225271"/>
            <a:ext cx="27788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SAVE THE DATE</a:t>
            </a:r>
            <a:endParaRPr kumimoji="0" lang="it-IT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egnaposto piè di pagina 4"/>
          <p:cNvSpPr>
            <a:spLocks noGrp="1"/>
          </p:cNvSpPr>
          <p:nvPr>
            <p:ph type="ftr" sz="quarter" idx="4294967295"/>
          </p:nvPr>
        </p:nvSpPr>
        <p:spPr bwMode="auto">
          <a:xfrm>
            <a:off x="6393995" y="6351588"/>
            <a:ext cx="2081213" cy="2209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/>
              <a:t>Nome Cognome</a:t>
            </a:r>
          </a:p>
        </p:txBody>
      </p:sp>
      <p:sp>
        <p:nvSpPr>
          <p:cNvPr id="307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135A63-6C0E-4298-A237-A6BA066EEFFA}" type="slidenum">
              <a:rPr lang="it-IT"/>
              <a:pPr/>
              <a:t>31</a:t>
            </a:fld>
            <a:endParaRPr lang="it-IT"/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 flipV="1">
            <a:off x="827088" y="2066925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99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/>
          </a:p>
        </p:txBody>
      </p:sp>
      <p:sp>
        <p:nvSpPr>
          <p:cNvPr id="3079" name="Text Box 16"/>
          <p:cNvSpPr txBox="1">
            <a:spLocks noChangeArrowheads="1"/>
          </p:cNvSpPr>
          <p:nvPr/>
        </p:nvSpPr>
        <p:spPr bwMode="auto">
          <a:xfrm>
            <a:off x="1396988" y="2420938"/>
            <a:ext cx="28797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ts val="2300"/>
              </a:lnSpc>
            </a:pPr>
            <a:endParaRPr lang="it-IT" sz="20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20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2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80" name="Text Box 17"/>
          <p:cNvSpPr txBox="1">
            <a:spLocks noChangeArrowheads="1"/>
          </p:cNvSpPr>
          <p:nvPr/>
        </p:nvSpPr>
        <p:spPr bwMode="auto">
          <a:xfrm>
            <a:off x="4857488" y="2261286"/>
            <a:ext cx="3502199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pPr eaLnBrk="1" hangingPunct="1">
              <a:lnSpc>
                <a:spcPts val="2300"/>
              </a:lnSpc>
            </a:pPr>
            <a:endParaRPr lang="it-IT" sz="1600" i="1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1600" i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1400" i="1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1400" i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1400" i="1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16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r>
              <a:rPr lang="it-IT" sz="1600" dirty="0" smtClean="0">
                <a:solidFill>
                  <a:schemeClr val="bg1"/>
                </a:solidFill>
                <a:latin typeface="+mn-lt"/>
              </a:rPr>
              <a:t>Grazie per l’attenzione</a:t>
            </a:r>
            <a:endParaRPr lang="it-IT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81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65113"/>
            <a:ext cx="5913438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Line 21"/>
          <p:cNvSpPr>
            <a:spLocks noChangeShapeType="1"/>
          </p:cNvSpPr>
          <p:nvPr/>
        </p:nvSpPr>
        <p:spPr bwMode="auto">
          <a:xfrm>
            <a:off x="4555222" y="2324100"/>
            <a:ext cx="0" cy="36480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3" name="Text Box 22"/>
          <p:cNvSpPr txBox="1">
            <a:spLocks noChangeArrowheads="1"/>
          </p:cNvSpPr>
          <p:nvPr/>
        </p:nvSpPr>
        <p:spPr bwMode="auto">
          <a:xfrm>
            <a:off x="1414451" y="2143125"/>
            <a:ext cx="30194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it-IT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085974" y="933450"/>
            <a:ext cx="4886325" cy="419100"/>
          </a:xfrm>
          <a:prstGeom prst="rect">
            <a:avLst/>
          </a:prstGeom>
          <a:solidFill>
            <a:srgbClr val="00499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t-IT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499" y="952500"/>
            <a:ext cx="3848081" cy="20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867275" y="2430463"/>
            <a:ext cx="3502199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pPr eaLnBrk="1" hangingPunct="1">
              <a:lnSpc>
                <a:spcPts val="2300"/>
              </a:lnSpc>
            </a:pPr>
            <a:endParaRPr lang="it-IT" sz="1600" i="1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r>
              <a:rPr lang="it-IT" sz="1600" i="1" dirty="0" smtClean="0">
                <a:solidFill>
                  <a:schemeClr val="bg1"/>
                </a:solidFill>
                <a:latin typeface="+mn-lt"/>
              </a:rPr>
              <a:t>Scenari internazionali</a:t>
            </a:r>
            <a:endParaRPr lang="it-IT" sz="1400" i="1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1400" i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549388" y="2573338"/>
            <a:ext cx="28797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ts val="2300"/>
              </a:lnSpc>
            </a:pPr>
            <a:endParaRPr lang="it-IT" sz="20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endParaRPr lang="it-IT" sz="20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ts val="2300"/>
              </a:lnSpc>
            </a:pPr>
            <a:r>
              <a:rPr lang="it-IT" sz="2000" dirty="0" err="1" smtClean="0">
                <a:solidFill>
                  <a:schemeClr val="bg1"/>
                </a:solidFill>
                <a:latin typeface="+mn-lt"/>
              </a:rPr>
              <a:t>EXPORTour</a:t>
            </a: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: </a:t>
            </a:r>
          </a:p>
          <a:p>
            <a:pPr eaLnBrk="1" hangingPunct="1">
              <a:lnSpc>
                <a:spcPts val="2300"/>
              </a:lnSpc>
            </a:pP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business focus sulla Cosmetica a Hong Kong </a:t>
            </a:r>
            <a:br>
              <a:rPr lang="it-IT" sz="2000" dirty="0" smtClean="0">
                <a:solidFill>
                  <a:schemeClr val="bg1"/>
                </a:solidFill>
                <a:latin typeface="+mn-lt"/>
              </a:rPr>
            </a:br>
            <a:r>
              <a:rPr lang="it-IT" sz="2000" dirty="0" smtClean="0">
                <a:solidFill>
                  <a:schemeClr val="bg1"/>
                </a:solidFill>
                <a:latin typeface="+mn-lt"/>
              </a:rPr>
              <a:t>e in Cina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566851" y="2295525"/>
            <a:ext cx="30194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sz="1400" i="1" dirty="0" smtClean="0">
                <a:solidFill>
                  <a:schemeClr val="bg1"/>
                </a:solidFill>
                <a:latin typeface="+mn-lt"/>
              </a:rPr>
              <a:t>4 novembre 2014</a:t>
            </a:r>
            <a:endParaRPr lang="it-IT" sz="1400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Mercato Italia 2013</a:t>
            </a:r>
            <a:endParaRPr lang="it-IT" b="0" i="1" kern="0" baseline="30000" dirty="0" smtClean="0">
              <a:latin typeface="Calibri" pitchFamily="34" charset="0"/>
            </a:endParaRPr>
          </a:p>
        </p:txBody>
      </p:sp>
      <p:graphicFrame>
        <p:nvGraphicFramePr>
          <p:cNvPr id="29" name="Grafico 28"/>
          <p:cNvGraphicFramePr/>
          <p:nvPr/>
        </p:nvGraphicFramePr>
        <p:xfrm>
          <a:off x="1124314" y="1422166"/>
          <a:ext cx="6898547" cy="4242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CasellaDiTesto 29"/>
          <p:cNvSpPr txBox="1"/>
          <p:nvPr/>
        </p:nvSpPr>
        <p:spPr>
          <a:xfrm>
            <a:off x="1922016" y="3657225"/>
            <a:ext cx="62315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1200" b="1" dirty="0" smtClean="0"/>
              <a:t>1.757</a:t>
            </a:r>
            <a:endParaRPr lang="it-IT" sz="1200" b="1" i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2930996" y="3282575"/>
            <a:ext cx="62315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1200" b="1" dirty="0" smtClean="0"/>
              <a:t>2.113</a:t>
            </a:r>
            <a:endParaRPr lang="it-IT" sz="1200" b="1" i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3969483" y="4997691"/>
            <a:ext cx="623153" cy="153888"/>
          </a:xfrm>
          <a:prstGeom prst="rect">
            <a:avLst/>
          </a:prstGeom>
          <a:noFill/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409</a:t>
            </a:r>
            <a:r>
              <a:rPr lang="it-IT" sz="800" b="1" baseline="80000" dirty="0" smtClean="0">
                <a:solidFill>
                  <a:schemeClr val="bg1"/>
                </a:solidFill>
              </a:rPr>
              <a:t>2</a:t>
            </a:r>
            <a:endParaRPr lang="it-IT" sz="1200" b="1" i="1" baseline="80000" dirty="0">
              <a:solidFill>
                <a:schemeClr val="bg1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3987760" y="3305435"/>
            <a:ext cx="623153" cy="153888"/>
          </a:xfrm>
          <a:prstGeom prst="rect">
            <a:avLst/>
          </a:prstGeom>
          <a:noFill/>
        </p:spPr>
        <p:txBody>
          <a:bodyPr wrap="square" lIns="36000" tIns="0" rIns="36000" bIns="0" rtlCol="0" anchor="t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2.026</a:t>
            </a:r>
            <a:r>
              <a:rPr lang="it-IT" sz="700" b="1" baseline="80000" dirty="0" smtClean="0">
                <a:solidFill>
                  <a:schemeClr val="bg1"/>
                </a:solidFill>
              </a:rPr>
              <a:t>1</a:t>
            </a:r>
            <a:endParaRPr lang="it-IT" sz="1200" b="1" i="1" baseline="80000" dirty="0">
              <a:solidFill>
                <a:schemeClr val="bg1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3963135" y="1583183"/>
            <a:ext cx="62315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1200" b="1" dirty="0" smtClean="0"/>
              <a:t>4.295</a:t>
            </a:r>
            <a:endParaRPr lang="it-IT" sz="1200" b="1" i="1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6175947" y="5092968"/>
            <a:ext cx="336772" cy="153888"/>
          </a:xfrm>
          <a:prstGeom prst="rect">
            <a:avLst/>
          </a:prstGeom>
          <a:noFill/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68</a:t>
            </a:r>
            <a:r>
              <a:rPr lang="it-IT" sz="800" b="1" baseline="80000" dirty="0" smtClean="0">
                <a:solidFill>
                  <a:schemeClr val="bg1"/>
                </a:solidFill>
              </a:rPr>
              <a:t>2</a:t>
            </a:r>
            <a:endParaRPr lang="it-IT" sz="1200" b="1" i="1" dirty="0">
              <a:solidFill>
                <a:schemeClr val="bg1"/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6031718" y="4905400"/>
            <a:ext cx="623153" cy="153888"/>
          </a:xfrm>
          <a:prstGeom prst="rect">
            <a:avLst/>
          </a:prstGeom>
          <a:noFill/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</a:rPr>
              <a:t>456</a:t>
            </a:r>
            <a:r>
              <a:rPr lang="it-IT" sz="800" b="1" baseline="80000" dirty="0" smtClean="0">
                <a:solidFill>
                  <a:schemeClr val="bg1"/>
                </a:solidFill>
              </a:rPr>
              <a:t>1</a:t>
            </a:r>
            <a:endParaRPr lang="it-IT" sz="1200" b="1" i="1" dirty="0">
              <a:solidFill>
                <a:schemeClr val="bg1"/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6026518" y="4650036"/>
            <a:ext cx="623153" cy="184666"/>
          </a:xfrm>
          <a:prstGeom prst="rect">
            <a:avLst/>
          </a:prstGeom>
          <a:noFill/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1200" b="1" dirty="0" smtClean="0"/>
              <a:t>524</a:t>
            </a:r>
            <a:endParaRPr lang="it-IT" sz="1200" b="1" i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4989866" y="4567285"/>
            <a:ext cx="62315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1200" b="1" dirty="0" smtClean="0"/>
              <a:t>589</a:t>
            </a:r>
            <a:endParaRPr lang="it-IT" sz="1200" b="1" i="1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7055062" y="5102028"/>
            <a:ext cx="623153" cy="184666"/>
          </a:xfrm>
          <a:prstGeom prst="rect">
            <a:avLst/>
          </a:prstGeom>
          <a:noFill/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242</a:t>
            </a:r>
            <a:endParaRPr lang="it-IT" sz="1200" b="1" i="1" dirty="0">
              <a:solidFill>
                <a:schemeClr val="bg1"/>
              </a:solidFill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3897480" y="5632297"/>
            <a:ext cx="106699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r>
              <a:rPr lang="it-IT" sz="900" dirty="0" smtClean="0"/>
              <a:t>1. </a:t>
            </a:r>
            <a:r>
              <a:rPr lang="it-IT" sz="900" dirty="0" err="1" smtClean="0"/>
              <a:t>Super-iper</a:t>
            </a:r>
            <a:endParaRPr lang="it-IT" sz="900" i="1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3900124" y="5763490"/>
            <a:ext cx="106699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r>
              <a:rPr lang="it-IT" sz="900" dirty="0" smtClean="0"/>
              <a:t>2. Erboristeria</a:t>
            </a:r>
            <a:endParaRPr lang="it-IT" sz="900" i="1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5852485" y="5631343"/>
            <a:ext cx="106699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r>
              <a:rPr lang="it-IT" sz="900" dirty="0" smtClean="0"/>
              <a:t>1. Porta a porta</a:t>
            </a:r>
            <a:endParaRPr lang="it-IT" sz="900" i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5855129" y="5762536"/>
            <a:ext cx="106699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r>
              <a:rPr lang="it-IT" sz="900" dirty="0" smtClean="0"/>
              <a:t>2. Corrispondenza</a:t>
            </a:r>
            <a:endParaRPr lang="it-IT" sz="900" i="1" dirty="0"/>
          </a:p>
        </p:txBody>
      </p:sp>
      <p:sp>
        <p:nvSpPr>
          <p:cNvPr id="59" name="Pentagono 58"/>
          <p:cNvSpPr/>
          <p:nvPr/>
        </p:nvSpPr>
        <p:spPr>
          <a:xfrm rot="5400000">
            <a:off x="3802172" y="1359116"/>
            <a:ext cx="260667" cy="342900"/>
          </a:xfrm>
          <a:prstGeom prst="homePlate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it-IT" sz="1000" b="1" dirty="0" smtClean="0">
                <a:solidFill>
                  <a:schemeClr val="tx1"/>
                </a:solidFill>
              </a:rPr>
              <a:t>+0,1%</a:t>
            </a:r>
            <a:endParaRPr lang="it-IT" sz="1000" b="1" dirty="0">
              <a:solidFill>
                <a:schemeClr val="tx1"/>
              </a:solidFill>
            </a:endParaRPr>
          </a:p>
        </p:txBody>
      </p:sp>
      <p:sp>
        <p:nvSpPr>
          <p:cNvPr id="60" name="Pentagono 59"/>
          <p:cNvSpPr/>
          <p:nvPr/>
        </p:nvSpPr>
        <p:spPr>
          <a:xfrm rot="5400000">
            <a:off x="3114321" y="2958823"/>
            <a:ext cx="260667" cy="342900"/>
          </a:xfrm>
          <a:prstGeom prst="homePlate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it-IT" sz="1000" b="1" dirty="0" smtClean="0">
                <a:solidFill>
                  <a:srgbClr val="004990"/>
                </a:solidFill>
              </a:rPr>
              <a:t>-3,8%</a:t>
            </a:r>
            <a:endParaRPr lang="it-IT" sz="1000" b="1" dirty="0">
              <a:solidFill>
                <a:srgbClr val="004990"/>
              </a:solidFill>
            </a:endParaRPr>
          </a:p>
        </p:txBody>
      </p:sp>
      <p:sp>
        <p:nvSpPr>
          <p:cNvPr id="61" name="Pentagono 60"/>
          <p:cNvSpPr/>
          <p:nvPr/>
        </p:nvSpPr>
        <p:spPr>
          <a:xfrm rot="5400000">
            <a:off x="2093277" y="3317597"/>
            <a:ext cx="260667" cy="342900"/>
          </a:xfrm>
          <a:prstGeom prst="homePlate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it-IT" sz="1000" b="1" dirty="0" smtClean="0">
                <a:solidFill>
                  <a:schemeClr val="tx1"/>
                </a:solidFill>
              </a:rPr>
              <a:t>+0,3%</a:t>
            </a:r>
            <a:endParaRPr lang="it-IT" sz="1000" b="1" dirty="0">
              <a:solidFill>
                <a:schemeClr val="tx1"/>
              </a:solidFill>
            </a:endParaRPr>
          </a:p>
        </p:txBody>
      </p:sp>
      <p:sp>
        <p:nvSpPr>
          <p:cNvPr id="62" name="Ritaglia angolo diagonale rettangolo 61"/>
          <p:cNvSpPr/>
          <p:nvPr/>
        </p:nvSpPr>
        <p:spPr>
          <a:xfrm rot="5400000">
            <a:off x="4423281" y="5033440"/>
            <a:ext cx="155091" cy="349914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it-IT" sz="800" b="1" dirty="0" smtClean="0">
                <a:solidFill>
                  <a:schemeClr val="tx1"/>
                </a:solidFill>
              </a:rPr>
              <a:t>+2,8%</a:t>
            </a:r>
            <a:endParaRPr lang="it-IT" sz="800" b="1" dirty="0">
              <a:solidFill>
                <a:schemeClr val="tx1"/>
              </a:solidFill>
            </a:endParaRPr>
          </a:p>
        </p:txBody>
      </p:sp>
      <p:sp>
        <p:nvSpPr>
          <p:cNvPr id="63" name="Pentagono 62"/>
          <p:cNvSpPr/>
          <p:nvPr/>
        </p:nvSpPr>
        <p:spPr>
          <a:xfrm rot="5400000">
            <a:off x="5186521" y="4200884"/>
            <a:ext cx="260667" cy="342900"/>
          </a:xfrm>
          <a:prstGeom prst="homePlate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it-IT" sz="1000" b="1" dirty="0" smtClean="0">
                <a:solidFill>
                  <a:srgbClr val="004990"/>
                </a:solidFill>
              </a:rPr>
              <a:t>-8,4%</a:t>
            </a:r>
            <a:endParaRPr lang="it-IT" sz="1000" b="1" dirty="0">
              <a:solidFill>
                <a:srgbClr val="004990"/>
              </a:solidFill>
            </a:endParaRPr>
          </a:p>
        </p:txBody>
      </p:sp>
      <p:sp>
        <p:nvSpPr>
          <p:cNvPr id="64" name="Pentagono 63"/>
          <p:cNvSpPr/>
          <p:nvPr/>
        </p:nvSpPr>
        <p:spPr>
          <a:xfrm rot="5400000">
            <a:off x="7236301" y="4551406"/>
            <a:ext cx="260667" cy="342900"/>
          </a:xfrm>
          <a:prstGeom prst="homePlate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it-IT" sz="1000" b="1" dirty="0" smtClean="0">
                <a:solidFill>
                  <a:srgbClr val="004990"/>
                </a:solidFill>
              </a:rPr>
              <a:t>-5,5%</a:t>
            </a:r>
            <a:endParaRPr lang="it-IT" sz="1000" b="1" dirty="0">
              <a:solidFill>
                <a:srgbClr val="004990"/>
              </a:solidFill>
            </a:endParaRPr>
          </a:p>
        </p:txBody>
      </p:sp>
      <p:sp>
        <p:nvSpPr>
          <p:cNvPr id="65" name="Pentagono 64"/>
          <p:cNvSpPr/>
          <p:nvPr/>
        </p:nvSpPr>
        <p:spPr>
          <a:xfrm rot="5400000">
            <a:off x="6207601" y="4284709"/>
            <a:ext cx="260667" cy="342900"/>
          </a:xfrm>
          <a:prstGeom prst="homePlate">
            <a:avLst/>
          </a:prstGeom>
          <a:solidFill>
            <a:schemeClr val="bg1"/>
          </a:solidFill>
          <a:ln w="9525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it-IT" sz="1000" b="1" dirty="0" smtClean="0">
                <a:solidFill>
                  <a:schemeClr val="tx1"/>
                </a:solidFill>
              </a:rPr>
              <a:t>+4,4%</a:t>
            </a:r>
            <a:endParaRPr lang="it-IT" sz="1000" b="1" dirty="0">
              <a:solidFill>
                <a:schemeClr val="tx1"/>
              </a:solidFill>
            </a:endParaRPr>
          </a:p>
        </p:txBody>
      </p:sp>
      <p:sp>
        <p:nvSpPr>
          <p:cNvPr id="66" name="Rettangolo 65"/>
          <p:cNvSpPr/>
          <p:nvPr/>
        </p:nvSpPr>
        <p:spPr>
          <a:xfrm>
            <a:off x="380999" y="5892382"/>
            <a:ext cx="27555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Valori in milioni di euro</a:t>
            </a:r>
          </a:p>
        </p:txBody>
      </p:sp>
      <p:sp>
        <p:nvSpPr>
          <p:cNvPr id="27" name="Ritaglia angolo diagonale rettangolo 26"/>
          <p:cNvSpPr/>
          <p:nvPr/>
        </p:nvSpPr>
        <p:spPr>
          <a:xfrm rot="5400000">
            <a:off x="4423281" y="3433241"/>
            <a:ext cx="155091" cy="349914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it-IT" sz="800" b="1" dirty="0" smtClean="0">
                <a:solidFill>
                  <a:srgbClr val="004990"/>
                </a:solidFill>
              </a:rPr>
              <a:t>-4,7%</a:t>
            </a:r>
            <a:endParaRPr lang="it-IT" sz="800" b="1" dirty="0">
              <a:solidFill>
                <a:srgbClr val="004990"/>
              </a:solidFill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7287800" y="1971412"/>
            <a:ext cx="1450974" cy="20804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499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7231311" y="2150366"/>
            <a:ext cx="1540516" cy="1754326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004990"/>
                </a:solidFill>
              </a:rPr>
              <a:t>9.522</a:t>
            </a:r>
          </a:p>
          <a:p>
            <a:pPr algn="ctr">
              <a:lnSpc>
                <a:spcPct val="150000"/>
              </a:lnSpc>
            </a:pPr>
            <a:r>
              <a:rPr lang="it-IT" sz="1200" b="1" i="1" dirty="0" smtClean="0">
                <a:solidFill>
                  <a:srgbClr val="336699"/>
                </a:solidFill>
              </a:rPr>
              <a:t>milioni di euro</a:t>
            </a:r>
            <a:r>
              <a:rPr lang="it-IT" sz="1200" b="1" i="1" dirty="0" smtClean="0"/>
              <a:t/>
            </a:r>
            <a:br>
              <a:rPr lang="it-IT" sz="1200" b="1" i="1" dirty="0" smtClean="0"/>
            </a:br>
            <a:r>
              <a:rPr lang="it-IT" sz="1200" b="1" i="1" dirty="0" smtClean="0"/>
              <a:t>valore dei consumi italiani di cosmetici </a:t>
            </a:r>
            <a:br>
              <a:rPr lang="it-IT" sz="1200" b="1" i="1" dirty="0" smtClean="0"/>
            </a:br>
            <a:r>
              <a:rPr lang="it-IT" sz="1200" b="1" i="1" dirty="0" smtClean="0"/>
              <a:t>nel 2013</a:t>
            </a:r>
            <a:endParaRPr lang="it-IT" sz="12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Trend mercato Italia</a:t>
            </a:r>
            <a:endParaRPr lang="it-IT" b="0" i="1" kern="0" dirty="0" smtClean="0">
              <a:latin typeface="Calibri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80999" y="5892382"/>
            <a:ext cx="27555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variazioni % rispetto al periodo precedente di riferimento</a:t>
            </a:r>
          </a:p>
        </p:txBody>
      </p:sp>
      <p:graphicFrame>
        <p:nvGraphicFramePr>
          <p:cNvPr id="18" name="Grafico 17"/>
          <p:cNvGraphicFramePr/>
          <p:nvPr/>
        </p:nvGraphicFramePr>
        <p:xfrm>
          <a:off x="389409" y="1152526"/>
          <a:ext cx="5527813" cy="4808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ttangolo arrotondato 18"/>
          <p:cNvSpPr/>
          <p:nvPr/>
        </p:nvSpPr>
        <p:spPr>
          <a:xfrm>
            <a:off x="7322820" y="3430588"/>
            <a:ext cx="1368743" cy="20939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499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322820" y="3430588"/>
            <a:ext cx="1368743" cy="830997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b="1" i="1" dirty="0" smtClean="0"/>
              <a:t>Continua il calo dei consumi </a:t>
            </a:r>
            <a:br>
              <a:rPr lang="it-IT" sz="1200" b="1" i="1" dirty="0" smtClean="0"/>
            </a:br>
            <a:r>
              <a:rPr lang="it-IT" sz="1200" b="1" i="1" dirty="0" smtClean="0"/>
              <a:t>nei canali professionali</a:t>
            </a:r>
            <a:endParaRPr lang="it-IT" sz="1200" b="1" i="1" dirty="0"/>
          </a:p>
        </p:txBody>
      </p:sp>
      <p:graphicFrame>
        <p:nvGraphicFramePr>
          <p:cNvPr id="21" name="Tabella 20"/>
          <p:cNvGraphicFramePr>
            <a:graphicFrameLocks noGrp="1"/>
          </p:cNvGraphicFramePr>
          <p:nvPr/>
        </p:nvGraphicFramePr>
        <p:xfrm>
          <a:off x="7330440" y="1503486"/>
          <a:ext cx="1267522" cy="1176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67522"/>
              </a:tblGrid>
              <a:tr h="174667">
                <a:tc>
                  <a:txBody>
                    <a:bodyPr/>
                    <a:lstStyle/>
                    <a:p>
                      <a:pPr algn="r"/>
                      <a:r>
                        <a:rPr lang="it-IT" sz="1050" dirty="0" smtClean="0"/>
                        <a:t>consuntivi </a:t>
                      </a:r>
                      <a:br>
                        <a:rPr lang="it-IT" sz="1050" dirty="0" smtClean="0"/>
                      </a:br>
                      <a:r>
                        <a:rPr lang="it-IT" sz="1050" dirty="0" smtClean="0"/>
                        <a:t>2012/2011</a:t>
                      </a:r>
                      <a:endParaRPr lang="it-IT" sz="1050" dirty="0"/>
                    </a:p>
                  </a:txBody>
                  <a:tcPr marL="36000" marR="36000" marT="36000" marB="36000"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95132">
                <a:tc>
                  <a:txBody>
                    <a:bodyPr/>
                    <a:lstStyle/>
                    <a:p>
                      <a:pPr algn="r"/>
                      <a:r>
                        <a:rPr lang="it-IT" sz="1050" dirty="0" smtClean="0"/>
                        <a:t>consuntivi </a:t>
                      </a:r>
                      <a:br>
                        <a:rPr lang="it-IT" sz="1050" dirty="0" smtClean="0"/>
                      </a:br>
                      <a:r>
                        <a:rPr lang="it-IT" sz="1050" dirty="0" smtClean="0"/>
                        <a:t>2013/2012</a:t>
                      </a:r>
                      <a:endParaRPr lang="it-IT" sz="1050" dirty="0"/>
                    </a:p>
                  </a:txBody>
                  <a:tcPr marL="36000" marR="36000" marT="36000" marB="36000">
                    <a:solidFill>
                      <a:srgbClr val="E3EAF9"/>
                    </a:solidFill>
                  </a:tcPr>
                </a:tc>
              </a:tr>
              <a:tr h="29513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 smtClean="0"/>
                        <a:t>previsioni </a:t>
                      </a:r>
                      <a:br>
                        <a:rPr lang="it-IT" sz="1050" dirty="0" smtClean="0"/>
                      </a:br>
                      <a:r>
                        <a:rPr lang="it-IT" sz="1050" dirty="0" smtClean="0"/>
                        <a:t>1° semestre 2014</a:t>
                      </a:r>
                    </a:p>
                  </a:txBody>
                  <a:tcPr marL="36000" marR="36000" marT="36000" marB="36000">
                    <a:gradFill flip="none" rotWithShape="1">
                      <a:gsLst>
                        <a:gs pos="0">
                          <a:srgbClr val="336699"/>
                        </a:gs>
                        <a:gs pos="50000">
                          <a:srgbClr val="336699">
                            <a:tint val="44500"/>
                            <a:satMod val="160000"/>
                          </a:srgbClr>
                        </a:gs>
                        <a:gs pos="100000">
                          <a:srgbClr val="336699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2" name="CasellaDiTesto 21"/>
          <p:cNvSpPr txBox="1"/>
          <p:nvPr/>
        </p:nvSpPr>
        <p:spPr>
          <a:xfrm>
            <a:off x="7322820" y="4687888"/>
            <a:ext cx="1368743" cy="830997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b="1" i="1" dirty="0" smtClean="0"/>
              <a:t>Il </a:t>
            </a:r>
            <a:r>
              <a:rPr lang="it-IT" sz="1200" b="1" i="1" dirty="0" err="1" smtClean="0"/>
              <a:t>contoterzismo</a:t>
            </a:r>
            <a:r>
              <a:rPr lang="it-IT" sz="1200" b="1" i="1" dirty="0" smtClean="0"/>
              <a:t> offre cauto ottimismo nel medio periodo</a:t>
            </a:r>
            <a:endParaRPr lang="it-IT" sz="1200" b="1" i="1" dirty="0"/>
          </a:p>
        </p:txBody>
      </p:sp>
      <p:sp>
        <p:nvSpPr>
          <p:cNvPr id="23" name="Freccia in su 22"/>
          <p:cNvSpPr/>
          <p:nvPr/>
        </p:nvSpPr>
        <p:spPr>
          <a:xfrm>
            <a:off x="7646195" y="4282441"/>
            <a:ext cx="281939" cy="365759"/>
          </a:xfrm>
          <a:prstGeom prst="upArrow">
            <a:avLst>
              <a:gd name="adj1" fmla="val 35000"/>
              <a:gd name="adj2" fmla="val 741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in su 23"/>
          <p:cNvSpPr/>
          <p:nvPr/>
        </p:nvSpPr>
        <p:spPr>
          <a:xfrm flipV="1">
            <a:off x="8086724" y="4287203"/>
            <a:ext cx="281939" cy="365759"/>
          </a:xfrm>
          <a:prstGeom prst="upArrow">
            <a:avLst>
              <a:gd name="adj1" fmla="val 35000"/>
              <a:gd name="adj2" fmla="val 741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Ripartizione dei consumi 2013 per canale</a:t>
            </a:r>
            <a:endParaRPr lang="it-IT" b="0" i="1" kern="0" dirty="0" smtClean="0">
              <a:latin typeface="Calibri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2546350" y="1682537"/>
            <a:ext cx="17199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r>
              <a:rPr lang="it-IT" sz="1200" dirty="0" smtClean="0"/>
              <a:t>6,2% </a:t>
            </a:r>
            <a:r>
              <a:rPr lang="it-IT" sz="1200" b="1" dirty="0" smtClean="0"/>
              <a:t>Acconciatura</a:t>
            </a:r>
            <a:endParaRPr lang="it-IT" sz="1200" b="1" dirty="0"/>
          </a:p>
        </p:txBody>
      </p:sp>
      <p:graphicFrame>
        <p:nvGraphicFramePr>
          <p:cNvPr id="36" name="Grafico 35"/>
          <p:cNvGraphicFramePr/>
          <p:nvPr/>
        </p:nvGraphicFramePr>
        <p:xfrm>
          <a:off x="2139192" y="1901971"/>
          <a:ext cx="4856622" cy="3557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CasellaDiTesto 36"/>
          <p:cNvSpPr txBox="1"/>
          <p:nvPr/>
        </p:nvSpPr>
        <p:spPr>
          <a:xfrm>
            <a:off x="4062061" y="3279586"/>
            <a:ext cx="1023053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5400" b="1" dirty="0" smtClean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rPr>
              <a:t>%</a:t>
            </a:r>
            <a:endParaRPr lang="it-IT" sz="5400" b="1" i="1" dirty="0">
              <a:solidFill>
                <a:schemeClr val="bg1">
                  <a:lumMod val="8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520700" y="1851673"/>
            <a:ext cx="198692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r>
              <a:rPr lang="it-IT" sz="1200" dirty="0" smtClean="0"/>
              <a:t>2,5% </a:t>
            </a:r>
            <a:r>
              <a:rPr lang="it-IT" sz="1200" b="1" dirty="0" smtClean="0"/>
              <a:t>Saloni di bellezza</a:t>
            </a:r>
            <a:endParaRPr lang="it-IT" sz="1200" b="1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520700" y="2165067"/>
            <a:ext cx="17199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r>
              <a:rPr lang="it-IT" sz="1200" dirty="0" smtClean="0"/>
              <a:t>0,7% </a:t>
            </a:r>
            <a:r>
              <a:rPr lang="it-IT" sz="1200" b="1" dirty="0" smtClean="0"/>
              <a:t>Corrispondenza</a:t>
            </a:r>
            <a:endParaRPr lang="it-IT" sz="1200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520700" y="2738131"/>
            <a:ext cx="17199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r>
              <a:rPr lang="it-IT" sz="1200" dirty="0" smtClean="0"/>
              <a:t>4,8% </a:t>
            </a:r>
            <a:r>
              <a:rPr lang="it-IT" sz="1200" b="1" dirty="0" smtClean="0"/>
              <a:t>Porta a porta</a:t>
            </a:r>
            <a:endParaRPr lang="it-IT" sz="1200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6916003" y="2243220"/>
            <a:ext cx="17199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r"/>
            <a:r>
              <a:rPr lang="it-IT" sz="1200" b="1" dirty="0" smtClean="0"/>
              <a:t>Farmacia</a:t>
            </a:r>
            <a:r>
              <a:rPr lang="it-IT" sz="1200" dirty="0" smtClean="0"/>
              <a:t> 18,4%</a:t>
            </a:r>
            <a:endParaRPr lang="it-IT" sz="1200" b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6916003" y="3881302"/>
            <a:ext cx="17199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r"/>
            <a:r>
              <a:rPr lang="it-IT" sz="1200" b="1" dirty="0" smtClean="0"/>
              <a:t>Profumeria </a:t>
            </a:r>
            <a:r>
              <a:rPr lang="it-IT" sz="1200" dirty="0" smtClean="0"/>
              <a:t>22,2%</a:t>
            </a:r>
            <a:endParaRPr lang="it-IT" sz="1200" b="1" dirty="0"/>
          </a:p>
        </p:txBody>
      </p:sp>
      <p:cxnSp>
        <p:nvCxnSpPr>
          <p:cNvPr id="44" name="Connettore 1 43"/>
          <p:cNvCxnSpPr/>
          <p:nvPr/>
        </p:nvCxnSpPr>
        <p:spPr>
          <a:xfrm flipH="1">
            <a:off x="520702" y="2036084"/>
            <a:ext cx="3255961" cy="0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 flipH="1">
            <a:off x="520701" y="2350411"/>
            <a:ext cx="3089274" cy="0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 flipH="1">
            <a:off x="520702" y="2921595"/>
            <a:ext cx="2025648" cy="0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flipH="1">
            <a:off x="520702" y="3412450"/>
            <a:ext cx="2025648" cy="0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>
            <a:off x="5594350" y="2427238"/>
            <a:ext cx="3041650" cy="0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>
            <a:off x="6149130" y="4067559"/>
            <a:ext cx="2486870" cy="0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520700" y="4387861"/>
            <a:ext cx="213995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r>
              <a:rPr lang="it-IT" sz="1200" dirty="0" smtClean="0"/>
              <a:t>40,8% </a:t>
            </a:r>
            <a:r>
              <a:rPr lang="it-IT" sz="1200" b="1" dirty="0" smtClean="0"/>
              <a:t>Grande distribuzione</a:t>
            </a:r>
            <a:endParaRPr lang="it-IT" sz="1200" b="1" dirty="0"/>
          </a:p>
        </p:txBody>
      </p:sp>
      <p:cxnSp>
        <p:nvCxnSpPr>
          <p:cNvPr id="52" name="Connettore 1 51"/>
          <p:cNvCxnSpPr/>
          <p:nvPr/>
        </p:nvCxnSpPr>
        <p:spPr>
          <a:xfrm flipH="1">
            <a:off x="520702" y="4574500"/>
            <a:ext cx="2673348" cy="0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 flipH="1">
            <a:off x="2546352" y="2860000"/>
            <a:ext cx="603248" cy="0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 flipV="1">
            <a:off x="2546350" y="2853046"/>
            <a:ext cx="0" cy="558799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sellaDiTesto 60"/>
          <p:cNvSpPr txBox="1"/>
          <p:nvPr/>
        </p:nvSpPr>
        <p:spPr>
          <a:xfrm>
            <a:off x="520700" y="3225811"/>
            <a:ext cx="17199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r>
              <a:rPr lang="it-IT" sz="1200" dirty="0" smtClean="0"/>
              <a:t>4,4% </a:t>
            </a:r>
            <a:r>
              <a:rPr lang="it-IT" sz="1200" b="1" dirty="0" smtClean="0"/>
              <a:t>Erboristeria</a:t>
            </a:r>
            <a:endParaRPr lang="it-IT" sz="1200" b="1" dirty="0"/>
          </a:p>
        </p:txBody>
      </p:sp>
      <p:cxnSp>
        <p:nvCxnSpPr>
          <p:cNvPr id="62" name="Connettore 1 61"/>
          <p:cNvCxnSpPr/>
          <p:nvPr/>
        </p:nvCxnSpPr>
        <p:spPr>
          <a:xfrm flipH="1">
            <a:off x="2546350" y="2502813"/>
            <a:ext cx="882650" cy="0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 flipV="1">
            <a:off x="2546348" y="2503001"/>
            <a:ext cx="0" cy="551658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 flipV="1">
            <a:off x="3776668" y="2036276"/>
            <a:ext cx="0" cy="211932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 flipV="1">
            <a:off x="4222682" y="1869895"/>
            <a:ext cx="0" cy="211932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flipH="1">
            <a:off x="2546351" y="1869393"/>
            <a:ext cx="1676399" cy="0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nettore 1 55"/>
          <p:cNvCxnSpPr/>
          <p:nvPr/>
        </p:nvCxnSpPr>
        <p:spPr>
          <a:xfrm rot="10800000">
            <a:off x="3596054" y="3430588"/>
            <a:ext cx="949572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I consumi 2013 per prodotto</a:t>
            </a:r>
            <a:endParaRPr lang="it-IT" b="0" i="1" kern="0" dirty="0" smtClean="0">
              <a:latin typeface="Calibri" pitchFamily="34" charset="0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1685925" y="5556478"/>
            <a:ext cx="171999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r>
              <a:rPr lang="it-IT" sz="1400" dirty="0" smtClean="0"/>
              <a:t>73,6% Prodotti </a:t>
            </a:r>
            <a:r>
              <a:rPr lang="it-IT" sz="1400" b="1" dirty="0" smtClean="0"/>
              <a:t>donna</a:t>
            </a:r>
            <a:endParaRPr lang="it-IT" sz="1400" b="1" dirty="0"/>
          </a:p>
        </p:txBody>
      </p:sp>
      <p:cxnSp>
        <p:nvCxnSpPr>
          <p:cNvPr id="42" name="Connettore 1 41"/>
          <p:cNvCxnSpPr/>
          <p:nvPr/>
        </p:nvCxnSpPr>
        <p:spPr>
          <a:xfrm rot="5400000">
            <a:off x="1963250" y="3381376"/>
            <a:ext cx="3248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Marco\Downloads\noun_project_34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050" y="5446485"/>
            <a:ext cx="425236" cy="612000"/>
          </a:xfrm>
          <a:prstGeom prst="rect">
            <a:avLst/>
          </a:prstGeom>
          <a:noFill/>
        </p:spPr>
      </p:pic>
      <p:pic>
        <p:nvPicPr>
          <p:cNvPr id="1029" name="Picture 5" descr="C:\Users\Marco\Downloads\noun_project_34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0928" y="5320212"/>
            <a:ext cx="540000" cy="540000"/>
          </a:xfrm>
          <a:prstGeom prst="rect">
            <a:avLst/>
          </a:prstGeom>
          <a:noFill/>
        </p:spPr>
      </p:pic>
      <p:sp>
        <p:nvSpPr>
          <p:cNvPr id="49" name="CasellaDiTesto 48"/>
          <p:cNvSpPr txBox="1"/>
          <p:nvPr/>
        </p:nvSpPr>
        <p:spPr>
          <a:xfrm>
            <a:off x="6497146" y="5556478"/>
            <a:ext cx="171999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r>
              <a:rPr lang="it-IT" sz="1400" dirty="0" smtClean="0"/>
              <a:t>26,4% Prodotti </a:t>
            </a:r>
            <a:r>
              <a:rPr lang="it-IT" sz="1400" b="1" dirty="0" smtClean="0"/>
              <a:t>uomo</a:t>
            </a:r>
            <a:endParaRPr lang="it-IT" sz="1400" b="1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525778" y="1524744"/>
            <a:ext cx="1104901" cy="246221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it-IT" sz="1000" b="1" i="1" dirty="0" smtClean="0"/>
              <a:t>Trend ’13/’12</a:t>
            </a:r>
            <a:endParaRPr lang="it-IT" sz="1000" b="1" i="1" dirty="0"/>
          </a:p>
        </p:txBody>
      </p:sp>
      <p:graphicFrame>
        <p:nvGraphicFramePr>
          <p:cNvPr id="55" name="Grafico 54"/>
          <p:cNvGraphicFramePr/>
          <p:nvPr/>
        </p:nvGraphicFramePr>
        <p:xfrm>
          <a:off x="1279525" y="1423988"/>
          <a:ext cx="1876136" cy="3737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1" name="Connettore 1 20"/>
          <p:cNvCxnSpPr/>
          <p:nvPr/>
        </p:nvCxnSpPr>
        <p:spPr>
          <a:xfrm>
            <a:off x="1035050" y="5213838"/>
            <a:ext cx="7032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Grafico 14"/>
          <p:cNvGraphicFramePr/>
          <p:nvPr/>
        </p:nvGraphicFramePr>
        <p:xfrm>
          <a:off x="3779643" y="1678344"/>
          <a:ext cx="4916682" cy="350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5594032" y="1296293"/>
            <a:ext cx="358141" cy="344388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800" dirty="0" smtClean="0"/>
              <a:t>148</a:t>
            </a:r>
          </a:p>
          <a:p>
            <a:pPr algn="ctr"/>
            <a:r>
              <a:rPr lang="it-IT" sz="800" dirty="0" smtClean="0"/>
              <a:t>2%</a:t>
            </a:r>
            <a:endParaRPr lang="it-IT" sz="8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875019" y="1267725"/>
            <a:ext cx="358141" cy="344388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800" dirty="0" smtClean="0"/>
              <a:t>117</a:t>
            </a:r>
          </a:p>
          <a:p>
            <a:pPr algn="ctr"/>
            <a:r>
              <a:rPr lang="it-IT" sz="800" dirty="0" smtClean="0"/>
              <a:t>2%</a:t>
            </a:r>
            <a:endParaRPr lang="it-IT" sz="8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074566" y="1265336"/>
            <a:ext cx="358141" cy="344388"/>
          </a:xfrm>
          <a:prstGeom prst="rect">
            <a:avLst/>
          </a:prstGeom>
          <a:noFill/>
          <a:ln w="38100" cmpd="thickThin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800" dirty="0" smtClean="0"/>
              <a:t>48</a:t>
            </a:r>
          </a:p>
          <a:p>
            <a:pPr algn="ctr"/>
            <a:r>
              <a:rPr lang="it-IT" sz="800" dirty="0" smtClean="0"/>
              <a:t>1%</a:t>
            </a:r>
            <a:endParaRPr lang="it-IT" sz="800" dirty="0"/>
          </a:p>
        </p:txBody>
      </p:sp>
      <p:cxnSp>
        <p:nvCxnSpPr>
          <p:cNvPr id="18" name="Connettore 1 17"/>
          <p:cNvCxnSpPr/>
          <p:nvPr/>
        </p:nvCxnSpPr>
        <p:spPr>
          <a:xfrm>
            <a:off x="6162823" y="1571625"/>
            <a:ext cx="0" cy="183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6160442" y="1574006"/>
            <a:ext cx="1903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6053285" y="1578769"/>
            <a:ext cx="0" cy="183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5888979" y="1600200"/>
            <a:ext cx="0" cy="183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698479" y="1602581"/>
            <a:ext cx="1903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Lo storico dei consumi</a:t>
            </a:r>
            <a:r>
              <a:rPr lang="it-IT" sz="1800" i="1" kern="0" dirty="0" smtClean="0">
                <a:latin typeface="Calibri" pitchFamily="34" charset="0"/>
              </a:rPr>
              <a:t> – i canali</a:t>
            </a:r>
            <a:endParaRPr lang="it-IT" b="0" i="1" kern="0" dirty="0" smtClean="0">
              <a:latin typeface="Calibri" pitchFamily="34" charset="0"/>
            </a:endParaRPr>
          </a:p>
        </p:txBody>
      </p:sp>
      <p:graphicFrame>
        <p:nvGraphicFramePr>
          <p:cNvPr id="29" name="Grafico 28"/>
          <p:cNvGraphicFramePr/>
          <p:nvPr/>
        </p:nvGraphicFramePr>
        <p:xfrm>
          <a:off x="419449" y="1559857"/>
          <a:ext cx="2726423" cy="201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Grafico 29"/>
          <p:cNvGraphicFramePr/>
          <p:nvPr/>
        </p:nvGraphicFramePr>
        <p:xfrm>
          <a:off x="3204593" y="1559857"/>
          <a:ext cx="2743201" cy="201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Grafico 30"/>
          <p:cNvGraphicFramePr/>
          <p:nvPr/>
        </p:nvGraphicFramePr>
        <p:xfrm>
          <a:off x="6048462" y="1559857"/>
          <a:ext cx="2667700" cy="201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Grafico 31"/>
          <p:cNvGraphicFramePr/>
          <p:nvPr/>
        </p:nvGraphicFramePr>
        <p:xfrm>
          <a:off x="420847" y="3767560"/>
          <a:ext cx="2726423" cy="201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3" name="Grafico 32"/>
          <p:cNvGraphicFramePr/>
          <p:nvPr/>
        </p:nvGraphicFramePr>
        <p:xfrm>
          <a:off x="3205991" y="3767560"/>
          <a:ext cx="2743201" cy="201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4" name="Grafico 33"/>
          <p:cNvGraphicFramePr/>
          <p:nvPr/>
        </p:nvGraphicFramePr>
        <p:xfrm>
          <a:off x="6049860" y="3767560"/>
          <a:ext cx="2667700" cy="201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317658" y="6440692"/>
            <a:ext cx="522287" cy="365125"/>
          </a:xfrm>
          <a:prstGeom prst="rect">
            <a:avLst/>
          </a:prstGeom>
        </p:spPr>
        <p:txBody>
          <a:bodyPr/>
          <a:lstStyle/>
          <a:p>
            <a:fld id="{40FFB01C-9AF6-4763-8717-DDAA0114503D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99343"/>
            <a:ext cx="822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180000" bIns="0" anchor="b"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990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it-IT" kern="0" dirty="0" smtClean="0">
                <a:latin typeface="Calibri" pitchFamily="34" charset="0"/>
              </a:rPr>
              <a:t>Evoluzione dei canali di distribuzione</a:t>
            </a:r>
            <a:endParaRPr lang="it-IT" b="0" i="1" kern="0" dirty="0" smtClean="0">
              <a:latin typeface="Calibri" pitchFamily="34" charset="0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654341" y="2726422"/>
            <a:ext cx="785209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Grafico 22"/>
          <p:cNvGraphicFramePr/>
          <p:nvPr/>
        </p:nvGraphicFramePr>
        <p:xfrm>
          <a:off x="-203199" y="1392951"/>
          <a:ext cx="3811666" cy="265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CasellaDiTesto 23"/>
          <p:cNvSpPr txBox="1"/>
          <p:nvPr/>
        </p:nvSpPr>
        <p:spPr>
          <a:xfrm>
            <a:off x="1284242" y="2564229"/>
            <a:ext cx="80293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2000" b="1" dirty="0" smtClean="0">
                <a:latin typeface="+mn-lt"/>
              </a:rPr>
              <a:t>1976</a:t>
            </a:r>
            <a:endParaRPr lang="it-IT" sz="2000" b="1" i="1" dirty="0">
              <a:latin typeface="+mn-lt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156783" y="2564229"/>
            <a:ext cx="80293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2000" b="1" dirty="0" smtClean="0">
                <a:latin typeface="+mn-lt"/>
              </a:rPr>
              <a:t>2006</a:t>
            </a:r>
            <a:endParaRPr lang="it-IT" sz="2000" b="1" i="1" dirty="0">
              <a:latin typeface="+mn-lt"/>
            </a:endParaRPr>
          </a:p>
        </p:txBody>
      </p:sp>
      <p:graphicFrame>
        <p:nvGraphicFramePr>
          <p:cNvPr id="27" name="Grafico 26"/>
          <p:cNvGraphicFramePr/>
          <p:nvPr/>
        </p:nvGraphicFramePr>
        <p:xfrm>
          <a:off x="5541883" y="1392951"/>
          <a:ext cx="3811666" cy="265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CasellaDiTesto 27"/>
          <p:cNvSpPr txBox="1"/>
          <p:nvPr/>
        </p:nvSpPr>
        <p:spPr>
          <a:xfrm>
            <a:off x="7029324" y="2564229"/>
            <a:ext cx="80293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b">
            <a:spAutoFit/>
          </a:bodyPr>
          <a:lstStyle/>
          <a:p>
            <a:pPr algn="ctr"/>
            <a:r>
              <a:rPr lang="it-IT" sz="2000" b="1" dirty="0" smtClean="0">
                <a:latin typeface="+mn-lt"/>
              </a:rPr>
              <a:t>2013</a:t>
            </a:r>
            <a:endParaRPr lang="it-IT" sz="1400" b="1" i="1" baseline="30000" dirty="0">
              <a:latin typeface="+mn-lt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2293279" y="4453891"/>
            <a:ext cx="108000" cy="1080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2480309" y="4239724"/>
          <a:ext cx="4192908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3"/>
                <a:gridCol w="1031875"/>
                <a:gridCol w="1031875"/>
                <a:gridCol w="1031875"/>
              </a:tblGrid>
              <a:tr h="112579"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latin typeface="Calibri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1976</a:t>
                      </a:r>
                      <a:endParaRPr lang="it-IT" sz="1100" b="0" i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2006</a:t>
                      </a:r>
                      <a:endParaRPr lang="it-IT" sz="1100" b="0" i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2013</a:t>
                      </a:r>
                      <a:endParaRPr lang="it-IT" sz="1100" b="0" i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112579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Farmacia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2579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Profumeria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22,2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2579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GDO e altri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canali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40,8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2579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Porta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 porta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29216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Corrispondenza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/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29216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Saloni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di bellezza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  <a:r>
                        <a:rPr lang="it-IT" sz="1100" b="0" i="0" u="none" strike="noStrike" dirty="0" smtClean="0">
                          <a:solidFill>
                            <a:schemeClr val="dk1"/>
                          </a:solidFill>
                          <a:latin typeface="Calibri" pitchFamily="34" charset="0"/>
                        </a:rPr>
                        <a:t>,0</a:t>
                      </a:r>
                      <a:endParaRPr lang="it-IT" sz="1100" b="0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2579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Acconciatura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it-IT" sz="1100" dirty="0" smtClean="0">
                          <a:latin typeface="Calibri" pitchFamily="34" charset="0"/>
                        </a:rPr>
                        <a:t>/</a:t>
                      </a:r>
                      <a:endParaRPr lang="it-IT" sz="1100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2579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Erboristeria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it-IT" sz="1100" dirty="0" smtClean="0">
                          <a:latin typeface="Calibri" pitchFamily="34" charset="0"/>
                        </a:rPr>
                        <a:t>/</a:t>
                      </a:r>
                      <a:endParaRPr lang="it-IT" sz="1100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3" name="Ovale 32"/>
          <p:cNvSpPr/>
          <p:nvPr/>
        </p:nvSpPr>
        <p:spPr>
          <a:xfrm>
            <a:off x="2293279" y="4630104"/>
            <a:ext cx="108000" cy="108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2293279" y="4801554"/>
            <a:ext cx="108000" cy="108000"/>
          </a:xfrm>
          <a:prstGeom prst="ellipse">
            <a:avLst/>
          </a:prstGeom>
          <a:solidFill>
            <a:srgbClr val="004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/>
          <p:cNvSpPr/>
          <p:nvPr/>
        </p:nvSpPr>
        <p:spPr>
          <a:xfrm>
            <a:off x="2293279" y="4988086"/>
            <a:ext cx="108000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40"/>
          <p:cNvSpPr/>
          <p:nvPr/>
        </p:nvSpPr>
        <p:spPr>
          <a:xfrm>
            <a:off x="2293279" y="5161918"/>
            <a:ext cx="108000" cy="108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41"/>
          <p:cNvSpPr/>
          <p:nvPr/>
        </p:nvSpPr>
        <p:spPr>
          <a:xfrm>
            <a:off x="2293279" y="5335750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/>
          <p:cNvSpPr/>
          <p:nvPr/>
        </p:nvSpPr>
        <p:spPr>
          <a:xfrm>
            <a:off x="2293279" y="5507200"/>
            <a:ext cx="108000" cy="108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/>
          <p:cNvSpPr/>
          <p:nvPr/>
        </p:nvSpPr>
        <p:spPr>
          <a:xfrm>
            <a:off x="2293279" y="5685000"/>
            <a:ext cx="108000" cy="10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1" name="Grafico 20"/>
          <p:cNvGraphicFramePr/>
          <p:nvPr/>
        </p:nvGraphicFramePr>
        <p:xfrm>
          <a:off x="2669342" y="1392951"/>
          <a:ext cx="3811666" cy="265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Rettangolo 24"/>
          <p:cNvSpPr/>
          <p:nvPr/>
        </p:nvSpPr>
        <p:spPr>
          <a:xfrm>
            <a:off x="380999" y="5892382"/>
            <a:ext cx="27555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u="sng" dirty="0" smtClean="0">
                <a:solidFill>
                  <a:schemeClr val="bg1">
                    <a:lumMod val="50000"/>
                  </a:schemeClr>
                </a:solidFill>
              </a:rPr>
              <a:t>Ripartizione  % sul totale mercato Italia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interne CI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lide interne CI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Slide</Template>
  <TotalTime>4096</TotalTime>
  <Words>2470</Words>
  <Application>Microsoft Office PowerPoint</Application>
  <PresentationFormat>Presentazione su schermo (4:3)</PresentationFormat>
  <Paragraphs>1331</Paragraphs>
  <Slides>31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33" baseType="lpstr">
      <vt:lpstr>Slide interne CI</vt:lpstr>
      <vt:lpstr>1_Slide interne CI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Eccellenze italiane - saldo commerciale con l’estero</vt:lpstr>
      <vt:lpstr>Export cosmetico italiano nel 2013 - top 10</vt:lpstr>
      <vt:lpstr>Export cosmetico italiano 2013 - macrocategorie</vt:lpstr>
      <vt:lpstr>Popolazioni in crescita</vt:lpstr>
      <vt:lpstr>Export 2013: aree geo-economiche a confronto</vt:lpstr>
      <vt:lpstr>PIL – crescita annua media</vt:lpstr>
      <vt:lpstr>PIL – variazioni reali</vt:lpstr>
      <vt:lpstr>Andamento delle esportazioni globali</vt:lpstr>
      <vt:lpstr>Previsione mercati in espansione</vt:lpstr>
      <vt:lpstr>Confronto macroeconomico ’03-’13</vt:lpstr>
      <vt:lpstr>Nuove realtà: export cosmetico italiano nel mondo</vt:lpstr>
      <vt:lpstr>Cina</vt:lpstr>
      <vt:lpstr>Uscite di prodotti cosmetici ’08-’13: Cina</vt:lpstr>
      <vt:lpstr>Hong Kong</vt:lpstr>
      <vt:lpstr>Uscite di prodotti cosmetici ’08-’13: Hong Kong</vt:lpstr>
      <vt:lpstr>Uscite di prodotti cosmetici ’08-’13: top 15</vt:lpstr>
      <vt:lpstr>Diapositiva 29</vt:lpstr>
      <vt:lpstr>Il futuro della cosmetica su Internet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Administrator</dc:creator>
  <cp:lastModifiedBy>Administrator</cp:lastModifiedBy>
  <cp:revision>478</cp:revision>
  <dcterms:created xsi:type="dcterms:W3CDTF">2013-09-16T14:30:41Z</dcterms:created>
  <dcterms:modified xsi:type="dcterms:W3CDTF">2014-10-30T14:50:45Z</dcterms:modified>
</cp:coreProperties>
</file>