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sldIdLst>
    <p:sldId id="256" r:id="rId2"/>
    <p:sldId id="554" r:id="rId3"/>
    <p:sldId id="555" r:id="rId4"/>
    <p:sldId id="556" r:id="rId5"/>
    <p:sldId id="557" r:id="rId6"/>
    <p:sldId id="558" r:id="rId7"/>
    <p:sldId id="559" r:id="rId8"/>
    <p:sldId id="597" r:id="rId9"/>
    <p:sldId id="593" r:id="rId10"/>
    <p:sldId id="594" r:id="rId11"/>
    <p:sldId id="562" r:id="rId12"/>
    <p:sldId id="563" r:id="rId13"/>
    <p:sldId id="564" r:id="rId14"/>
    <p:sldId id="565" r:id="rId15"/>
    <p:sldId id="566" r:id="rId16"/>
    <p:sldId id="570" r:id="rId17"/>
    <p:sldId id="579" r:id="rId18"/>
    <p:sldId id="583" r:id="rId19"/>
    <p:sldId id="584" r:id="rId20"/>
    <p:sldId id="585" r:id="rId21"/>
    <p:sldId id="589" r:id="rId22"/>
    <p:sldId id="595" r:id="rId23"/>
    <p:sldId id="596" r:id="rId24"/>
    <p:sldId id="590" r:id="rId25"/>
    <p:sldId id="592" r:id="rId26"/>
  </p:sldIdLst>
  <p:sldSz cx="9144000" cy="6858000" type="screen4x3"/>
  <p:notesSz cx="6858000" cy="9144000"/>
  <p:defaultTextStyle>
    <a:defPPr>
      <a:defRPr lang="it-IT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-1290" y="-102"/>
      </p:cViewPr>
      <p:guideLst>
        <p:guide orient="horz" pos="2160"/>
        <p:guide pos="435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4504929-7C63-49D6-B6DD-39B76E3B675A}" type="datetimeFigureOut">
              <a:rPr lang="it-IT"/>
              <a:pPr>
                <a:defRPr/>
              </a:pPr>
              <a:t>06/09/2014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it-IT" noProof="0" smtClean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noProof="0" smtClean="0"/>
              <a:t>Fare clic per modificare stili del testo dello schema</a:t>
            </a:r>
          </a:p>
          <a:p>
            <a:pPr lvl="1"/>
            <a:r>
              <a:rPr lang="it-IT" noProof="0" smtClean="0"/>
              <a:t>Secondo livello</a:t>
            </a:r>
          </a:p>
          <a:p>
            <a:pPr lvl="2"/>
            <a:r>
              <a:rPr lang="it-IT" noProof="0" smtClean="0"/>
              <a:t>Terzo livello</a:t>
            </a:r>
          </a:p>
          <a:p>
            <a:pPr lvl="3"/>
            <a:r>
              <a:rPr lang="it-IT" noProof="0" smtClean="0"/>
              <a:t>Quarto livello</a:t>
            </a:r>
          </a:p>
          <a:p>
            <a:pPr lvl="4"/>
            <a:r>
              <a:rPr lang="it-IT" noProof="0" smtClean="0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BDF92560-ABAF-4EC8-B9FE-EF97CE5D3F3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1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  <p:sp>
        <p:nvSpPr>
          <p:cNvPr id="7172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BA09862-A4D8-4F17-AD05-6E6657C5E1EE}" type="slidenum">
              <a:rPr lang="it-IT" smtClean="0">
                <a:latin typeface="Calibri" charset="0"/>
              </a:rPr>
              <a:pPr/>
              <a:t>1</a:t>
            </a:fld>
            <a:endParaRPr lang="it-IT" smtClean="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4F3DFB6-8CE6-4D7C-8076-5629C23CF24E}" type="slidenum">
              <a:rPr lang="it-IT" smtClean="0">
                <a:latin typeface="Arial" pitchFamily="34" charset="0"/>
              </a:rPr>
              <a:pPr/>
              <a:t>25</a:t>
            </a:fld>
            <a:endParaRPr lang="it-IT" smtClean="0">
              <a:latin typeface="Arial" pitchFamily="34" charset="0"/>
            </a:endParaRPr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it-IT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dirty="0" smtClean="0"/>
              <a:t>10 Settembre 2014</a:t>
            </a:r>
            <a:endParaRPr lang="it-I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Stefano Dorato</a:t>
            </a:r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A15428-A0C2-4EAE-9062-5EC563368B2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dirty="0" smtClean="0"/>
              <a:t>10 Settembre 2014</a:t>
            </a:r>
            <a:endParaRPr lang="it-IT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Stefano Dorato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5BD642-EB56-4D78-9504-07624983067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141288"/>
            <a:ext cx="8229600" cy="866775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dirty="0" smtClean="0"/>
              <a:t>10 Settembre 2014</a:t>
            </a:r>
            <a:endParaRPr lang="it-I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Stefano Dorato</a:t>
            </a:r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3832E3-D3C8-41EE-A8B7-A66D4EF40BB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ja-JP" dirty="0" smtClean="0"/>
              <a:t>10 Settembre 2014</a:t>
            </a:r>
            <a:endParaRPr lang="en-US" altLang="ja-JP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Stefano Dorato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C529D3-630A-49BE-A7C1-DE57B1482ACF}" type="slidenum">
              <a:rPr lang="en-US" altLang="ja-JP"/>
              <a:pPr>
                <a:defRPr/>
              </a:pPr>
              <a:t>‹N›</a:t>
            </a:fld>
            <a:endParaRPr lang="en-US" altLang="ja-JP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 userDrawn="1"/>
        </p:nvSpPr>
        <p:spPr bwMode="auto">
          <a:xfrm>
            <a:off x="457200" y="6176963"/>
            <a:ext cx="8229600" cy="681037"/>
          </a:xfrm>
          <a:prstGeom prst="rect">
            <a:avLst/>
          </a:prstGeom>
          <a:solidFill>
            <a:srgbClr val="00499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defRPr/>
            </a:pPr>
            <a:endParaRPr lang="it-IT">
              <a:latin typeface="Calibri" pitchFamily="34" charset="0"/>
            </a:endParaRPr>
          </a:p>
        </p:txBody>
      </p:sp>
      <p:sp>
        <p:nvSpPr>
          <p:cNvPr id="1027" name="Line 8"/>
          <p:cNvSpPr>
            <a:spLocks noChangeShapeType="1"/>
          </p:cNvSpPr>
          <p:nvPr userDrawn="1"/>
        </p:nvSpPr>
        <p:spPr bwMode="auto">
          <a:xfrm>
            <a:off x="514350" y="6724650"/>
            <a:ext cx="8086725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it-IT">
              <a:latin typeface="Calibri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181475" y="6356350"/>
            <a:ext cx="15684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>
              <a:defRPr/>
            </a:pPr>
            <a:r>
              <a:rPr lang="it-IT" dirty="0" smtClean="0"/>
              <a:t>10 Settembre 2014</a:t>
            </a:r>
            <a:endParaRPr lang="it-I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70575" y="6356350"/>
            <a:ext cx="20812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>
              <a:defRPr/>
            </a:pPr>
            <a:r>
              <a:rPr lang="it-IT" smtClean="0"/>
              <a:t>Stefano Dorato</a:t>
            </a:r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93063" y="6356350"/>
            <a:ext cx="522287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>
              <a:defRPr/>
            </a:pPr>
            <a:fld id="{D3C734D3-7908-4BD0-B379-1422CAACEBF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  <p:sp>
        <p:nvSpPr>
          <p:cNvPr id="1031" name="Line 9"/>
          <p:cNvSpPr>
            <a:spLocks noChangeShapeType="1"/>
          </p:cNvSpPr>
          <p:nvPr userDrawn="1"/>
        </p:nvSpPr>
        <p:spPr bwMode="auto">
          <a:xfrm>
            <a:off x="522288" y="1065213"/>
            <a:ext cx="8086725" cy="0"/>
          </a:xfrm>
          <a:prstGeom prst="line">
            <a:avLst/>
          </a:prstGeom>
          <a:noFill/>
          <a:ln w="9525">
            <a:solidFill>
              <a:srgbClr val="00499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it-IT">
              <a:latin typeface="Calibri" pitchFamily="34" charset="0"/>
            </a:endParaRPr>
          </a:p>
        </p:txBody>
      </p:sp>
      <p:pic>
        <p:nvPicPr>
          <p:cNvPr id="1032" name="Immagine 13" descr="logo.psd"/>
          <p:cNvPicPr>
            <a:picLocks noChangeAspect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>
            <a:off x="481013" y="6248400"/>
            <a:ext cx="278923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6" r:id="rId4"/>
  </p:sldLayoutIdLst>
  <p:timing>
    <p:tnLst>
      <p:par>
        <p:cTn id="1" dur="indefinite" restart="never" nodeType="tmRoot"/>
      </p:par>
    </p:tnLst>
  </p:timing>
  <p:hf hdr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seancosmetics.org/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pfk.gov.my/" TargetMode="External"/><Relationship Id="rId2" Type="http://schemas.openxmlformats.org/officeDocument/2006/relationships/hyperlink" Target="http://www.pom.id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hyperlink" Target="http://www.fda.moph.go.th/eng/cosmetic/pre.stm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mailto:stefano.dorato@libero.it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jpeg"/><Relationship Id="rId4" Type="http://schemas.openxmlformats.org/officeDocument/2006/relationships/image" Target="../media/image10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Segnaposto data 3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dirty="0" smtClean="0">
                <a:latin typeface="Verdana" charset="0"/>
                <a:ea typeface="Verdana" charset="0"/>
                <a:cs typeface="Verdana" charset="0"/>
              </a:rPr>
              <a:t>10 Settembre 2014</a:t>
            </a:r>
          </a:p>
        </p:txBody>
      </p:sp>
      <p:sp>
        <p:nvSpPr>
          <p:cNvPr id="2051" name="Segnaposto piè di pagina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smtClean="0">
                <a:latin typeface="Verdana" charset="0"/>
                <a:ea typeface="Verdana" charset="0"/>
                <a:cs typeface="Verdana" charset="0"/>
              </a:rPr>
              <a:t>Stefano Dorato</a:t>
            </a:r>
          </a:p>
        </p:txBody>
      </p:sp>
      <p:sp>
        <p:nvSpPr>
          <p:cNvPr id="2052" name="Segnaposto numero diapositiva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F8BF91B-70D6-4FE4-B39D-79B10ABCBF80}" type="slidenum">
              <a:rPr lang="it-IT" smtClean="0">
                <a:latin typeface="Verdana" charset="0"/>
                <a:ea typeface="Verdana" charset="0"/>
                <a:cs typeface="Verdana" charset="0"/>
              </a:rPr>
              <a:pPr/>
              <a:t>1</a:t>
            </a:fld>
            <a:endParaRPr lang="it-IT" smtClean="0"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2053" name="Text Box 15"/>
          <p:cNvSpPr txBox="1">
            <a:spLocks noChangeArrowheads="1"/>
          </p:cNvSpPr>
          <p:nvPr/>
        </p:nvSpPr>
        <p:spPr bwMode="auto">
          <a:xfrm flipV="1">
            <a:off x="827088" y="2066925"/>
            <a:ext cx="35290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10800000"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en-US">
              <a:latin typeface="Arial" charset="0"/>
            </a:endParaRPr>
          </a:p>
        </p:txBody>
      </p:sp>
      <p:sp>
        <p:nvSpPr>
          <p:cNvPr id="2054" name="Rectangle 18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499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it-IT"/>
          </a:p>
        </p:txBody>
      </p:sp>
      <p:sp>
        <p:nvSpPr>
          <p:cNvPr id="2055" name="Text Box 16"/>
          <p:cNvSpPr txBox="1">
            <a:spLocks noChangeArrowheads="1"/>
          </p:cNvSpPr>
          <p:nvPr/>
        </p:nvSpPr>
        <p:spPr bwMode="auto">
          <a:xfrm>
            <a:off x="845128" y="2278063"/>
            <a:ext cx="3545898" cy="3671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1" hangingPunct="1">
              <a:lnSpc>
                <a:spcPts val="2300"/>
              </a:lnSpc>
            </a:pPr>
            <a:endParaRPr lang="it-IT" dirty="0" smtClean="0">
              <a:solidFill>
                <a:schemeClr val="bg1"/>
              </a:solidFill>
              <a:latin typeface="Verdana" charset="0"/>
            </a:endParaRPr>
          </a:p>
          <a:p>
            <a:pPr eaLnBrk="1" hangingPunct="1">
              <a:lnSpc>
                <a:spcPts val="2300"/>
              </a:lnSpc>
            </a:pPr>
            <a:endParaRPr lang="it-IT" dirty="0">
              <a:solidFill>
                <a:schemeClr val="bg1"/>
              </a:solidFill>
              <a:latin typeface="Verdana" charset="0"/>
            </a:endParaRPr>
          </a:p>
          <a:p>
            <a:pPr eaLnBrk="1" hangingPunct="1">
              <a:lnSpc>
                <a:spcPts val="2300"/>
              </a:lnSpc>
            </a:pPr>
            <a:endParaRPr lang="it-IT" dirty="0" smtClean="0">
              <a:solidFill>
                <a:schemeClr val="bg1"/>
              </a:solidFill>
              <a:latin typeface="Verdana" charset="0"/>
            </a:endParaRPr>
          </a:p>
          <a:p>
            <a:pPr eaLnBrk="1" hangingPunct="1">
              <a:lnSpc>
                <a:spcPts val="2300"/>
              </a:lnSpc>
            </a:pPr>
            <a:endParaRPr lang="it-IT" dirty="0">
              <a:solidFill>
                <a:schemeClr val="bg1"/>
              </a:solidFill>
              <a:latin typeface="Verdana" charset="0"/>
            </a:endParaRPr>
          </a:p>
          <a:p>
            <a:pPr eaLnBrk="1" hangingPunct="1">
              <a:lnSpc>
                <a:spcPts val="2300"/>
              </a:lnSpc>
            </a:pPr>
            <a:r>
              <a:rPr lang="it-IT" dirty="0" smtClean="0">
                <a:solidFill>
                  <a:schemeClr val="bg1"/>
                </a:solidFill>
                <a:latin typeface="Verdana" charset="0"/>
              </a:rPr>
              <a:t>SEMINARIO ICE, </a:t>
            </a:r>
          </a:p>
          <a:p>
            <a:pPr eaLnBrk="1" hangingPunct="1">
              <a:lnSpc>
                <a:spcPts val="2300"/>
              </a:lnSpc>
            </a:pPr>
            <a:r>
              <a:rPr lang="it-IT" dirty="0" smtClean="0">
                <a:solidFill>
                  <a:schemeClr val="bg1"/>
                </a:solidFill>
                <a:latin typeface="Verdana" charset="0"/>
              </a:rPr>
              <a:t>MINISTERO DELLO SVILUPPO ECONOMICO, COSMETICA ITALIA</a:t>
            </a:r>
            <a:endParaRPr lang="it-IT" dirty="0">
              <a:solidFill>
                <a:schemeClr val="bg1"/>
              </a:solidFill>
              <a:latin typeface="Verdana" charset="0"/>
            </a:endParaRPr>
          </a:p>
        </p:txBody>
      </p:sp>
      <p:sp>
        <p:nvSpPr>
          <p:cNvPr id="2056" name="Text Box 17"/>
          <p:cNvSpPr txBox="1">
            <a:spLocks noChangeArrowheads="1"/>
          </p:cNvSpPr>
          <p:nvPr/>
        </p:nvSpPr>
        <p:spPr bwMode="auto">
          <a:xfrm>
            <a:off x="4714875" y="2278063"/>
            <a:ext cx="4261700" cy="3671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2000" tIns="0" rIns="0" bIns="0"/>
          <a:lstStyle/>
          <a:p>
            <a:r>
              <a:rPr lang="it-IT" b="1" dirty="0" smtClean="0">
                <a:solidFill>
                  <a:schemeClr val="bg1"/>
                </a:solidFill>
                <a:latin typeface="Verdana" pitchFamily="34" charset="0"/>
              </a:rPr>
              <a:t>Malaysia, </a:t>
            </a:r>
            <a:r>
              <a:rPr lang="it-IT" b="1" dirty="0" smtClean="0">
                <a:solidFill>
                  <a:schemeClr val="bg1"/>
                </a:solidFill>
                <a:latin typeface="Verdana" pitchFamily="34" charset="0"/>
              </a:rPr>
              <a:t>Thailandia e Indonesia: prospettive per la Cosmetica</a:t>
            </a:r>
            <a:endParaRPr lang="it-IT" dirty="0" smtClean="0">
              <a:solidFill>
                <a:schemeClr val="bg1"/>
              </a:solidFill>
              <a:latin typeface="Verdana" pitchFamily="34" charset="0"/>
            </a:endParaRPr>
          </a:p>
          <a:p>
            <a:pPr>
              <a:lnSpc>
                <a:spcPts val="2300"/>
              </a:lnSpc>
            </a:pPr>
            <a:endParaRPr lang="it-IT" sz="2000" i="1" dirty="0" smtClean="0">
              <a:solidFill>
                <a:schemeClr val="bg1"/>
              </a:solidFill>
              <a:latin typeface="Verdana" pitchFamily="34" charset="0"/>
            </a:endParaRPr>
          </a:p>
          <a:p>
            <a:pPr>
              <a:lnSpc>
                <a:spcPts val="2300"/>
              </a:lnSpc>
            </a:pPr>
            <a:endParaRPr lang="it-IT" i="1" dirty="0" smtClean="0">
              <a:solidFill>
                <a:schemeClr val="bg1"/>
              </a:solidFill>
              <a:latin typeface="Verdana" pitchFamily="34" charset="0"/>
            </a:endParaRPr>
          </a:p>
          <a:p>
            <a:pPr>
              <a:lnSpc>
                <a:spcPts val="2300"/>
              </a:lnSpc>
            </a:pPr>
            <a:endParaRPr lang="it-IT" i="1" dirty="0" smtClean="0">
              <a:solidFill>
                <a:schemeClr val="bg1"/>
              </a:solidFill>
              <a:latin typeface="Verdana" pitchFamily="34" charset="0"/>
            </a:endParaRPr>
          </a:p>
          <a:p>
            <a:pPr>
              <a:lnSpc>
                <a:spcPts val="2300"/>
              </a:lnSpc>
            </a:pPr>
            <a:endParaRPr lang="it-IT" i="1" dirty="0" smtClean="0">
              <a:solidFill>
                <a:schemeClr val="bg1"/>
              </a:solidFill>
              <a:latin typeface="Verdana" pitchFamily="34" charset="0"/>
            </a:endParaRPr>
          </a:p>
          <a:p>
            <a:pPr>
              <a:lnSpc>
                <a:spcPts val="2300"/>
              </a:lnSpc>
            </a:pPr>
            <a:endParaRPr lang="it-IT" i="1" dirty="0" smtClean="0">
              <a:solidFill>
                <a:schemeClr val="bg1"/>
              </a:solidFill>
              <a:latin typeface="Verdana" pitchFamily="34" charset="0"/>
            </a:endParaRPr>
          </a:p>
          <a:p>
            <a:pPr>
              <a:lnSpc>
                <a:spcPts val="2300"/>
              </a:lnSpc>
            </a:pPr>
            <a:endParaRPr lang="it-IT" i="1" dirty="0" smtClean="0">
              <a:solidFill>
                <a:schemeClr val="bg1"/>
              </a:solidFill>
              <a:latin typeface="Verdana" pitchFamily="34" charset="0"/>
            </a:endParaRPr>
          </a:p>
          <a:p>
            <a:pPr>
              <a:lnSpc>
                <a:spcPts val="2300"/>
              </a:lnSpc>
            </a:pPr>
            <a:r>
              <a:rPr lang="it-IT" sz="1600" i="1" dirty="0" smtClean="0">
                <a:solidFill>
                  <a:schemeClr val="bg1"/>
                </a:solidFill>
                <a:latin typeface="Verdana" pitchFamily="34" charset="0"/>
              </a:rPr>
              <a:t>relatore:</a:t>
            </a:r>
          </a:p>
          <a:p>
            <a:pPr>
              <a:lnSpc>
                <a:spcPts val="2300"/>
              </a:lnSpc>
            </a:pPr>
            <a:r>
              <a:rPr lang="it-IT" sz="1600" dirty="0" smtClean="0">
                <a:solidFill>
                  <a:schemeClr val="bg1"/>
                </a:solidFill>
                <a:latin typeface="Verdana" pitchFamily="34" charset="0"/>
              </a:rPr>
              <a:t>Stefano Dorato</a:t>
            </a:r>
          </a:p>
          <a:p>
            <a:pPr>
              <a:lnSpc>
                <a:spcPts val="2300"/>
              </a:lnSpc>
            </a:pPr>
            <a:r>
              <a:rPr lang="it-IT" sz="1600" dirty="0" smtClean="0">
                <a:solidFill>
                  <a:schemeClr val="bg1"/>
                </a:solidFill>
                <a:latin typeface="Verdana" pitchFamily="34" charset="0"/>
              </a:rPr>
              <a:t>Cosmetica Italia</a:t>
            </a:r>
          </a:p>
          <a:p>
            <a:pPr>
              <a:lnSpc>
                <a:spcPts val="2300"/>
              </a:lnSpc>
            </a:pPr>
            <a:r>
              <a:rPr lang="it-IT" sz="1600" dirty="0" smtClean="0">
                <a:solidFill>
                  <a:schemeClr val="bg1"/>
                </a:solidFill>
                <a:latin typeface="Verdana" pitchFamily="34" charset="0"/>
              </a:rPr>
              <a:t>Direttore Relazioni Scientifiche e Normative</a:t>
            </a:r>
            <a:endParaRPr lang="it-IT" sz="1600" dirty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2057" name="Line 21"/>
          <p:cNvSpPr>
            <a:spLocks noChangeShapeType="1"/>
          </p:cNvSpPr>
          <p:nvPr/>
        </p:nvSpPr>
        <p:spPr bwMode="auto">
          <a:xfrm>
            <a:off x="4572000" y="2324100"/>
            <a:ext cx="0" cy="3648075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2058" name="Text Box 22"/>
          <p:cNvSpPr txBox="1">
            <a:spLocks noChangeArrowheads="1"/>
          </p:cNvSpPr>
          <p:nvPr/>
        </p:nvSpPr>
        <p:spPr bwMode="auto">
          <a:xfrm>
            <a:off x="1524000" y="1800225"/>
            <a:ext cx="3019425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it-IT" sz="1400" dirty="0" smtClean="0">
                <a:solidFill>
                  <a:schemeClr val="bg1"/>
                </a:solidFill>
                <a:latin typeface="Verdana" charset="0"/>
              </a:rPr>
              <a:t>Milano, 10 settembre 2014</a:t>
            </a:r>
            <a:endParaRPr lang="it-IT" sz="1400" dirty="0">
              <a:solidFill>
                <a:schemeClr val="bg1"/>
              </a:solidFill>
              <a:latin typeface="Verdana" charset="0"/>
            </a:endParaRPr>
          </a:p>
        </p:txBody>
      </p:sp>
      <p:pic>
        <p:nvPicPr>
          <p:cNvPr id="2059" name="Immagine 13" descr="logo.psd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17600" y="366713"/>
            <a:ext cx="5146675" cy="87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304800" y="381000"/>
            <a:ext cx="8058150" cy="871538"/>
            <a:chOff x="192" y="240"/>
            <a:chExt cx="5076" cy="549"/>
          </a:xfrm>
        </p:grpSpPr>
        <p:pic>
          <p:nvPicPr>
            <p:cNvPr id="67592" name="Picture 3" descr="asean_fla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92" y="240"/>
              <a:ext cx="816" cy="5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7593" name="Line 4"/>
            <p:cNvSpPr>
              <a:spLocks noChangeShapeType="1"/>
            </p:cNvSpPr>
            <p:nvPr/>
          </p:nvSpPr>
          <p:spPr bwMode="auto">
            <a:xfrm>
              <a:off x="996" y="756"/>
              <a:ext cx="4272" cy="0"/>
            </a:xfrm>
            <a:prstGeom prst="line">
              <a:avLst/>
            </a:prstGeom>
            <a:noFill/>
            <a:ln w="57150">
              <a:solidFill>
                <a:srgbClr val="3333CC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it-IT"/>
            </a:p>
          </p:txBody>
        </p:sp>
      </p:grpSp>
      <p:sp>
        <p:nvSpPr>
          <p:cNvPr id="67587" name="Text Box 5"/>
          <p:cNvSpPr txBox="1">
            <a:spLocks noChangeArrowheads="1"/>
          </p:cNvSpPr>
          <p:nvPr/>
        </p:nvSpPr>
        <p:spPr bwMode="auto">
          <a:xfrm>
            <a:off x="1905000" y="609600"/>
            <a:ext cx="6400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5">
                    <a:lumMod val="75000"/>
                  </a:schemeClr>
                </a:solidFill>
              </a:rPr>
              <a:t>ASEAN Cosmetic Directive</a:t>
            </a:r>
            <a:endParaRPr kumimoji="1" lang="en-US" altLang="ja-JP" sz="2800" b="1" dirty="0">
              <a:solidFill>
                <a:srgbClr val="CC0066"/>
              </a:solidFill>
              <a:latin typeface="Antique Olive"/>
            </a:endParaRPr>
          </a:p>
        </p:txBody>
      </p:sp>
      <p:sp>
        <p:nvSpPr>
          <p:cNvPr id="67588" name="Text Box 6"/>
          <p:cNvSpPr txBox="1">
            <a:spLocks noChangeArrowheads="1"/>
          </p:cNvSpPr>
          <p:nvPr/>
        </p:nvSpPr>
        <p:spPr bwMode="auto">
          <a:xfrm>
            <a:off x="304800" y="1198563"/>
            <a:ext cx="8610600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l"/>
            </a:pPr>
            <a:r>
              <a:rPr kumimoji="1" lang="en-US" altLang="ja-JP" sz="2400" dirty="0">
                <a:solidFill>
                  <a:srgbClr val="002060"/>
                </a:solidFill>
                <a:latin typeface="Antique Olive"/>
              </a:rPr>
              <a:t>  </a:t>
            </a:r>
            <a:r>
              <a:rPr kumimoji="1" lang="en-US" altLang="ja-JP" sz="2400" dirty="0">
                <a:solidFill>
                  <a:srgbClr val="FF0000"/>
                </a:solidFill>
                <a:latin typeface="Antique Olive"/>
              </a:rPr>
              <a:t> Appendix IV/V: NOTIFICA</a:t>
            </a:r>
          </a:p>
          <a:p>
            <a:pPr>
              <a:spcBef>
                <a:spcPct val="50000"/>
              </a:spcBef>
              <a:buFont typeface="Wingdings" pitchFamily="2" charset="2"/>
              <a:buChar char="l"/>
            </a:pPr>
            <a:endParaRPr kumimoji="1" lang="en-US" altLang="ja-JP" sz="2400" dirty="0">
              <a:solidFill>
                <a:srgbClr val="FF0000"/>
              </a:solidFill>
              <a:latin typeface="Antique Olive"/>
            </a:endParaRPr>
          </a:p>
          <a:p>
            <a:pPr algn="just"/>
            <a:r>
              <a:rPr lang="en-US" sz="2400" b="1" dirty="0"/>
              <a:t>Can a company that is not registered to operate business in the</a:t>
            </a:r>
          </a:p>
          <a:p>
            <a:pPr algn="just"/>
            <a:r>
              <a:rPr lang="en-US" sz="2400" b="1" dirty="0"/>
              <a:t>ASEAN Member Country where the product will be marketed, file the </a:t>
            </a:r>
            <a:r>
              <a:rPr lang="it-IT" sz="2400" b="1" dirty="0" err="1"/>
              <a:t>product</a:t>
            </a:r>
            <a:r>
              <a:rPr lang="it-IT" sz="2400" b="1" dirty="0"/>
              <a:t> </a:t>
            </a:r>
            <a:r>
              <a:rPr lang="it-IT" sz="2400" b="1" dirty="0" err="1"/>
              <a:t>notification</a:t>
            </a:r>
            <a:r>
              <a:rPr lang="it-IT" sz="2400" b="1" dirty="0"/>
              <a:t>?</a:t>
            </a:r>
          </a:p>
          <a:p>
            <a:pPr algn="just"/>
            <a:endParaRPr lang="en-US" sz="2400" dirty="0">
              <a:solidFill>
                <a:srgbClr val="002060"/>
              </a:solidFill>
            </a:endParaRPr>
          </a:p>
          <a:p>
            <a:pPr algn="just"/>
            <a:r>
              <a:rPr lang="en-US" sz="2400" b="1" u="sng" dirty="0">
                <a:solidFill>
                  <a:srgbClr val="002060"/>
                </a:solidFill>
              </a:rPr>
              <a:t>No, </a:t>
            </a:r>
            <a:r>
              <a:rPr lang="en-US" sz="2400" dirty="0">
                <a:solidFill>
                  <a:srgbClr val="002060"/>
                </a:solidFill>
              </a:rPr>
              <a:t>only a company registered to operate business in the ASEAN Member Country where the product will be marketed can file a product notification.</a:t>
            </a:r>
            <a:endParaRPr kumimoji="1" lang="en-US" altLang="ja-JP" sz="2400" dirty="0">
              <a:solidFill>
                <a:srgbClr val="002060"/>
              </a:solidFill>
              <a:latin typeface="Antique Olive"/>
            </a:endParaRPr>
          </a:p>
        </p:txBody>
      </p:sp>
      <p:sp>
        <p:nvSpPr>
          <p:cNvPr id="67589" name="Segnaposto data 6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dirty="0" smtClean="0"/>
              <a:t>10 Settembre 2014</a:t>
            </a:r>
          </a:p>
        </p:txBody>
      </p:sp>
      <p:sp>
        <p:nvSpPr>
          <p:cNvPr id="67590" name="Segnaposto numero diapositiva 7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DFE85AC-7474-4D90-AA3E-C9F19C132E69}" type="slidenum">
              <a:rPr lang="it-IT" smtClean="0"/>
              <a:pPr/>
              <a:t>10</a:t>
            </a:fld>
            <a:endParaRPr lang="it-IT" smtClean="0"/>
          </a:p>
        </p:txBody>
      </p:sp>
      <p:sp>
        <p:nvSpPr>
          <p:cNvPr id="67591" name="Segnaposto piè di pagina 8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smtClean="0"/>
              <a:t>Stefano Dorato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304800" y="381000"/>
            <a:ext cx="8058150" cy="871538"/>
            <a:chOff x="192" y="240"/>
            <a:chExt cx="5076" cy="549"/>
          </a:xfrm>
        </p:grpSpPr>
        <p:pic>
          <p:nvPicPr>
            <p:cNvPr id="54281" name="Picture 3" descr="asean_fla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92" y="240"/>
              <a:ext cx="816" cy="5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4282" name="Line 4"/>
            <p:cNvSpPr>
              <a:spLocks noChangeShapeType="1"/>
            </p:cNvSpPr>
            <p:nvPr/>
          </p:nvSpPr>
          <p:spPr bwMode="auto">
            <a:xfrm>
              <a:off x="996" y="756"/>
              <a:ext cx="4272" cy="0"/>
            </a:xfrm>
            <a:prstGeom prst="line">
              <a:avLst/>
            </a:prstGeom>
            <a:noFill/>
            <a:ln w="57150">
              <a:solidFill>
                <a:srgbClr val="3333CC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it-IT"/>
            </a:p>
          </p:txBody>
        </p:sp>
      </p:grpSp>
      <p:sp>
        <p:nvSpPr>
          <p:cNvPr id="54275" name="Text Box 5"/>
          <p:cNvSpPr txBox="1">
            <a:spLocks noChangeArrowheads="1"/>
          </p:cNvSpPr>
          <p:nvPr/>
        </p:nvSpPr>
        <p:spPr bwMode="auto">
          <a:xfrm>
            <a:off x="1905000" y="609600"/>
            <a:ext cx="4876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5">
                    <a:lumMod val="75000"/>
                  </a:schemeClr>
                </a:solidFill>
              </a:rPr>
              <a:t>ASEAN Cosmetic Directive</a:t>
            </a:r>
            <a:endParaRPr kumimoji="1" lang="en-US" altLang="ja-JP" sz="2800" b="1" dirty="0">
              <a:solidFill>
                <a:srgbClr val="CC0066"/>
              </a:solidFill>
              <a:latin typeface="Antique Olive"/>
            </a:endParaRPr>
          </a:p>
        </p:txBody>
      </p:sp>
      <p:sp>
        <p:nvSpPr>
          <p:cNvPr id="54276" name="Text Box 6"/>
          <p:cNvSpPr txBox="1">
            <a:spLocks noChangeArrowheads="1"/>
          </p:cNvSpPr>
          <p:nvPr/>
        </p:nvSpPr>
        <p:spPr bwMode="auto">
          <a:xfrm>
            <a:off x="187325" y="1268413"/>
            <a:ext cx="86106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ja-JP" sz="2400">
                <a:solidFill>
                  <a:srgbClr val="FF0000"/>
                </a:solidFill>
                <a:latin typeface="Antique Olive"/>
              </a:rPr>
              <a:t>Articolo 4.  DISCIPLINA degli INGREDIENTI – 5 ALLEGATI</a:t>
            </a:r>
          </a:p>
        </p:txBody>
      </p:sp>
      <p:sp>
        <p:nvSpPr>
          <p:cNvPr id="54277" name="Text Box 7"/>
          <p:cNvSpPr txBox="1">
            <a:spLocks noChangeArrowheads="1"/>
          </p:cNvSpPr>
          <p:nvPr/>
        </p:nvSpPr>
        <p:spPr bwMode="auto">
          <a:xfrm>
            <a:off x="533400" y="1947145"/>
            <a:ext cx="7696200" cy="3600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  <a:buFont typeface="Wingdings" pitchFamily="2" charset="2"/>
              <a:buChar char="§"/>
            </a:pPr>
            <a:r>
              <a:rPr kumimoji="1" lang="en-US" altLang="ja-JP" sz="2400" dirty="0">
                <a:solidFill>
                  <a:srgbClr val="002060"/>
                </a:solidFill>
                <a:latin typeface="Antique Olive"/>
              </a:rPr>
              <a:t>   Annex II </a:t>
            </a:r>
            <a:r>
              <a:rPr kumimoji="1" lang="en-US" altLang="ja-JP" sz="2400" dirty="0" smtClean="0">
                <a:solidFill>
                  <a:srgbClr val="002060"/>
                </a:solidFill>
                <a:latin typeface="Antique Olive"/>
              </a:rPr>
              <a:t>– </a:t>
            </a:r>
            <a:r>
              <a:rPr kumimoji="1" lang="en-US" altLang="ja-JP" sz="2400" dirty="0" err="1" smtClean="0">
                <a:solidFill>
                  <a:srgbClr val="002060"/>
                </a:solidFill>
                <a:latin typeface="Antique Olive"/>
              </a:rPr>
              <a:t>Ingredienti</a:t>
            </a:r>
            <a:r>
              <a:rPr kumimoji="1" lang="en-US" altLang="ja-JP" sz="2400" dirty="0" smtClean="0">
                <a:solidFill>
                  <a:srgbClr val="002060"/>
                </a:solidFill>
                <a:latin typeface="Antique Olive"/>
              </a:rPr>
              <a:t> </a:t>
            </a:r>
            <a:r>
              <a:rPr kumimoji="1" lang="en-US" altLang="ja-JP" sz="2400" dirty="0" err="1" smtClean="0">
                <a:solidFill>
                  <a:srgbClr val="002060"/>
                </a:solidFill>
                <a:latin typeface="Antique Olive"/>
              </a:rPr>
              <a:t>vietati</a:t>
            </a:r>
            <a:endParaRPr kumimoji="1" lang="en-US" altLang="ja-JP" sz="2400" dirty="0">
              <a:solidFill>
                <a:srgbClr val="002060"/>
              </a:solidFill>
              <a:latin typeface="Antique Olive"/>
            </a:endParaRPr>
          </a:p>
          <a:p>
            <a:pPr>
              <a:lnSpc>
                <a:spcPct val="150000"/>
              </a:lnSpc>
              <a:spcBef>
                <a:spcPct val="50000"/>
              </a:spcBef>
              <a:buFont typeface="Wingdings" pitchFamily="2" charset="2"/>
              <a:buChar char="§"/>
            </a:pPr>
            <a:r>
              <a:rPr kumimoji="1" lang="en-US" altLang="ja-JP" sz="2400" dirty="0">
                <a:solidFill>
                  <a:srgbClr val="002060"/>
                </a:solidFill>
                <a:latin typeface="Antique Olive"/>
              </a:rPr>
              <a:t>   Annex III – </a:t>
            </a:r>
            <a:r>
              <a:rPr kumimoji="1" lang="en-US" altLang="ja-JP" sz="2400" dirty="0" err="1" smtClean="0">
                <a:solidFill>
                  <a:srgbClr val="002060"/>
                </a:solidFill>
                <a:latin typeface="Antique Olive"/>
              </a:rPr>
              <a:t>Ingredienti</a:t>
            </a:r>
            <a:r>
              <a:rPr kumimoji="1" lang="en-US" altLang="ja-JP" sz="2400" dirty="0" smtClean="0">
                <a:solidFill>
                  <a:srgbClr val="002060"/>
                </a:solidFill>
                <a:latin typeface="Antique Olive"/>
              </a:rPr>
              <a:t> ad </a:t>
            </a:r>
            <a:r>
              <a:rPr kumimoji="1" lang="en-US" altLang="ja-JP" sz="2400" dirty="0" err="1" smtClean="0">
                <a:solidFill>
                  <a:srgbClr val="002060"/>
                </a:solidFill>
                <a:latin typeface="Antique Olive"/>
              </a:rPr>
              <a:t>uso</a:t>
            </a:r>
            <a:r>
              <a:rPr kumimoji="1" lang="en-US" altLang="ja-JP" sz="2400" dirty="0" smtClean="0">
                <a:solidFill>
                  <a:srgbClr val="002060"/>
                </a:solidFill>
                <a:latin typeface="Antique Olive"/>
              </a:rPr>
              <a:t> </a:t>
            </a:r>
            <a:r>
              <a:rPr kumimoji="1" lang="en-US" altLang="ja-JP" sz="2400" dirty="0" err="1" smtClean="0">
                <a:solidFill>
                  <a:srgbClr val="002060"/>
                </a:solidFill>
                <a:latin typeface="Antique Olive"/>
              </a:rPr>
              <a:t>disciplinato</a:t>
            </a:r>
            <a:endParaRPr kumimoji="1" lang="en-US" altLang="ja-JP" sz="2400" dirty="0">
              <a:solidFill>
                <a:srgbClr val="002060"/>
              </a:solidFill>
              <a:latin typeface="Antique Olive"/>
            </a:endParaRPr>
          </a:p>
          <a:p>
            <a:pPr>
              <a:lnSpc>
                <a:spcPct val="150000"/>
              </a:lnSpc>
              <a:spcBef>
                <a:spcPct val="50000"/>
              </a:spcBef>
              <a:buFont typeface="Wingdings" pitchFamily="2" charset="2"/>
              <a:buChar char="§"/>
            </a:pPr>
            <a:r>
              <a:rPr kumimoji="1" lang="en-US" altLang="ja-JP" sz="2400" dirty="0">
                <a:solidFill>
                  <a:srgbClr val="002060"/>
                </a:solidFill>
                <a:latin typeface="Antique Olive"/>
              </a:rPr>
              <a:t>   Annex IV – </a:t>
            </a:r>
            <a:r>
              <a:rPr kumimoji="1" lang="en-US" altLang="ja-JP" sz="2400" dirty="0" err="1" smtClean="0">
                <a:solidFill>
                  <a:srgbClr val="002060"/>
                </a:solidFill>
                <a:latin typeface="Antique Olive"/>
              </a:rPr>
              <a:t>Coloranti</a:t>
            </a:r>
            <a:r>
              <a:rPr kumimoji="1" lang="en-US" altLang="ja-JP" sz="2400" dirty="0" smtClean="0">
                <a:solidFill>
                  <a:srgbClr val="002060"/>
                </a:solidFill>
                <a:latin typeface="Antique Olive"/>
              </a:rPr>
              <a:t> </a:t>
            </a:r>
            <a:r>
              <a:rPr kumimoji="1" lang="en-US" altLang="ja-JP" sz="2400" dirty="0" err="1" smtClean="0">
                <a:solidFill>
                  <a:srgbClr val="002060"/>
                </a:solidFill>
                <a:latin typeface="Antique Olive"/>
              </a:rPr>
              <a:t>ammessi</a:t>
            </a:r>
            <a:endParaRPr kumimoji="1" lang="en-US" altLang="ja-JP" sz="2400" dirty="0">
              <a:solidFill>
                <a:srgbClr val="002060"/>
              </a:solidFill>
              <a:latin typeface="Antique Olive"/>
            </a:endParaRPr>
          </a:p>
          <a:p>
            <a:pPr>
              <a:lnSpc>
                <a:spcPct val="150000"/>
              </a:lnSpc>
              <a:spcBef>
                <a:spcPct val="50000"/>
              </a:spcBef>
              <a:buFont typeface="Wingdings" pitchFamily="2" charset="2"/>
              <a:buChar char="§"/>
            </a:pPr>
            <a:r>
              <a:rPr kumimoji="1" lang="en-US" altLang="ja-JP" sz="2400" dirty="0">
                <a:solidFill>
                  <a:srgbClr val="002060"/>
                </a:solidFill>
                <a:latin typeface="Antique Olive"/>
              </a:rPr>
              <a:t>   Annex VI – </a:t>
            </a:r>
            <a:r>
              <a:rPr kumimoji="1" lang="en-US" altLang="ja-JP" sz="2400" dirty="0" err="1" smtClean="0">
                <a:solidFill>
                  <a:srgbClr val="002060"/>
                </a:solidFill>
                <a:latin typeface="Antique Olive"/>
              </a:rPr>
              <a:t>Conservanti</a:t>
            </a:r>
            <a:r>
              <a:rPr kumimoji="1" lang="en-US" altLang="ja-JP" sz="2400" dirty="0" smtClean="0">
                <a:solidFill>
                  <a:srgbClr val="002060"/>
                </a:solidFill>
                <a:latin typeface="Antique Olive"/>
              </a:rPr>
              <a:t> </a:t>
            </a:r>
            <a:r>
              <a:rPr kumimoji="1" lang="en-US" altLang="ja-JP" sz="2400" dirty="0" err="1" smtClean="0">
                <a:solidFill>
                  <a:srgbClr val="002060"/>
                </a:solidFill>
                <a:latin typeface="Antique Olive"/>
              </a:rPr>
              <a:t>ammessi</a:t>
            </a:r>
            <a:endParaRPr kumimoji="1" lang="en-US" altLang="ja-JP" sz="2400" dirty="0" smtClean="0">
              <a:solidFill>
                <a:srgbClr val="002060"/>
              </a:solidFill>
              <a:latin typeface="Antique Olive"/>
            </a:endParaRPr>
          </a:p>
          <a:p>
            <a:pPr>
              <a:lnSpc>
                <a:spcPct val="150000"/>
              </a:lnSpc>
              <a:spcBef>
                <a:spcPct val="50000"/>
              </a:spcBef>
              <a:buFont typeface="Wingdings" pitchFamily="2" charset="2"/>
              <a:buChar char="§"/>
            </a:pPr>
            <a:r>
              <a:rPr kumimoji="1" lang="en-US" altLang="ja-JP" sz="2400" dirty="0" smtClean="0">
                <a:solidFill>
                  <a:srgbClr val="002060"/>
                </a:solidFill>
                <a:latin typeface="Antique Olive"/>
              </a:rPr>
              <a:t>   </a:t>
            </a:r>
            <a:r>
              <a:rPr kumimoji="1" lang="en-US" altLang="ja-JP" sz="2400" dirty="0">
                <a:solidFill>
                  <a:srgbClr val="002060"/>
                </a:solidFill>
                <a:latin typeface="Antique Olive"/>
              </a:rPr>
              <a:t>Annex VII – </a:t>
            </a:r>
            <a:r>
              <a:rPr kumimoji="1" lang="en-US" altLang="ja-JP" sz="2400" dirty="0" err="1" smtClean="0">
                <a:solidFill>
                  <a:srgbClr val="002060"/>
                </a:solidFill>
                <a:latin typeface="Antique Olive"/>
              </a:rPr>
              <a:t>Filtri</a:t>
            </a:r>
            <a:r>
              <a:rPr kumimoji="1" lang="en-US" altLang="ja-JP" sz="2400" dirty="0" smtClean="0">
                <a:solidFill>
                  <a:srgbClr val="002060"/>
                </a:solidFill>
                <a:latin typeface="Antique Olive"/>
              </a:rPr>
              <a:t> UV </a:t>
            </a:r>
            <a:r>
              <a:rPr kumimoji="1" lang="en-US" altLang="ja-JP" sz="2400" dirty="0" err="1" smtClean="0">
                <a:solidFill>
                  <a:srgbClr val="002060"/>
                </a:solidFill>
                <a:latin typeface="Antique Olive"/>
              </a:rPr>
              <a:t>ammessi</a:t>
            </a:r>
            <a:endParaRPr kumimoji="1" lang="en-US" altLang="ja-JP" sz="2400" dirty="0">
              <a:solidFill>
                <a:srgbClr val="002060"/>
              </a:solidFill>
              <a:latin typeface="Antique Olive"/>
            </a:endParaRPr>
          </a:p>
        </p:txBody>
      </p:sp>
      <p:sp>
        <p:nvSpPr>
          <p:cNvPr id="54278" name="Segnaposto data 8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dirty="0" smtClean="0"/>
              <a:t>10 Settembre 2014</a:t>
            </a:r>
          </a:p>
        </p:txBody>
      </p:sp>
      <p:sp>
        <p:nvSpPr>
          <p:cNvPr id="54279" name="Segnaposto numero diapositiva 9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42533E9-B89A-4F23-9151-C4A476CAFD68}" type="slidenum">
              <a:rPr lang="it-IT" smtClean="0"/>
              <a:pPr/>
              <a:t>11</a:t>
            </a:fld>
            <a:endParaRPr lang="it-IT" smtClean="0"/>
          </a:p>
        </p:txBody>
      </p:sp>
      <p:sp>
        <p:nvSpPr>
          <p:cNvPr id="54280" name="Segnaposto piè di pagina 10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smtClean="0"/>
              <a:t>Stefano Dorato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304800" y="381000"/>
            <a:ext cx="8058150" cy="871538"/>
            <a:chOff x="192" y="240"/>
            <a:chExt cx="5076" cy="549"/>
          </a:xfrm>
        </p:grpSpPr>
        <p:pic>
          <p:nvPicPr>
            <p:cNvPr id="55305" name="Picture 3" descr="asean_fla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92" y="240"/>
              <a:ext cx="816" cy="5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5306" name="Line 4"/>
            <p:cNvSpPr>
              <a:spLocks noChangeShapeType="1"/>
            </p:cNvSpPr>
            <p:nvPr/>
          </p:nvSpPr>
          <p:spPr bwMode="auto">
            <a:xfrm>
              <a:off x="996" y="756"/>
              <a:ext cx="4272" cy="0"/>
            </a:xfrm>
            <a:prstGeom prst="line">
              <a:avLst/>
            </a:prstGeom>
            <a:noFill/>
            <a:ln w="57150">
              <a:solidFill>
                <a:srgbClr val="3333CC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it-IT"/>
            </a:p>
          </p:txBody>
        </p:sp>
      </p:grpSp>
      <p:sp>
        <p:nvSpPr>
          <p:cNvPr id="55299" name="Text Box 5"/>
          <p:cNvSpPr txBox="1">
            <a:spLocks noChangeArrowheads="1"/>
          </p:cNvSpPr>
          <p:nvPr/>
        </p:nvSpPr>
        <p:spPr bwMode="auto">
          <a:xfrm>
            <a:off x="1905000" y="609600"/>
            <a:ext cx="4876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5">
                    <a:lumMod val="75000"/>
                  </a:schemeClr>
                </a:solidFill>
              </a:rPr>
              <a:t>ASEAN Cosmetic Directive</a:t>
            </a:r>
            <a:endParaRPr kumimoji="1" lang="en-US" altLang="ja-JP" sz="2800" dirty="0">
              <a:latin typeface="Antique Olive"/>
            </a:endParaRPr>
          </a:p>
        </p:txBody>
      </p:sp>
      <p:sp>
        <p:nvSpPr>
          <p:cNvPr id="55300" name="Text Box 6"/>
          <p:cNvSpPr txBox="1">
            <a:spLocks noChangeArrowheads="1"/>
          </p:cNvSpPr>
          <p:nvPr/>
        </p:nvSpPr>
        <p:spPr bwMode="auto">
          <a:xfrm>
            <a:off x="533400" y="1447800"/>
            <a:ext cx="8229600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kumimoji="1" lang="en-US" altLang="ja-JP" sz="2400">
                <a:solidFill>
                  <a:srgbClr val="FF0000"/>
                </a:solidFill>
                <a:latin typeface="Antique Olive"/>
              </a:rPr>
              <a:t>Articolo 5. ASEAN Handbook of Cosmetic Ingredients</a:t>
            </a:r>
          </a:p>
        </p:txBody>
      </p:sp>
      <p:sp>
        <p:nvSpPr>
          <p:cNvPr id="55301" name="Text Box 7"/>
          <p:cNvSpPr txBox="1">
            <a:spLocks noChangeArrowheads="1"/>
          </p:cNvSpPr>
          <p:nvPr/>
        </p:nvSpPr>
        <p:spPr bwMode="auto">
          <a:xfrm>
            <a:off x="457200" y="2874963"/>
            <a:ext cx="8305800" cy="2492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  <a:buFont typeface="Wingdings" pitchFamily="2" charset="2"/>
              <a:buChar char="l"/>
            </a:pPr>
            <a:r>
              <a:rPr kumimoji="1" lang="en-US" altLang="ja-JP" sz="2400" dirty="0">
                <a:latin typeface="Antique Olive"/>
              </a:rPr>
              <a:t>   </a:t>
            </a:r>
            <a:r>
              <a:rPr kumimoji="1" lang="en-US" altLang="ja-JP" sz="2400" dirty="0" err="1" smtClean="0">
                <a:solidFill>
                  <a:srgbClr val="002060"/>
                </a:solidFill>
                <a:latin typeface="+mn-lt"/>
              </a:rPr>
              <a:t>Elenco</a:t>
            </a:r>
            <a:r>
              <a:rPr kumimoji="1" lang="en-US" altLang="ja-JP" sz="2400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kumimoji="1" lang="en-US" altLang="ja-JP" sz="2400" dirty="0" err="1" smtClean="0">
                <a:solidFill>
                  <a:srgbClr val="002060"/>
                </a:solidFill>
                <a:latin typeface="+mn-lt"/>
              </a:rPr>
              <a:t>di</a:t>
            </a:r>
            <a:r>
              <a:rPr kumimoji="1" lang="en-US" altLang="ja-JP" sz="2400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kumimoji="1" lang="en-US" altLang="ja-JP" sz="2400" dirty="0" err="1" smtClean="0">
                <a:solidFill>
                  <a:srgbClr val="002060"/>
                </a:solidFill>
                <a:latin typeface="+mn-lt"/>
              </a:rPr>
              <a:t>sostanze</a:t>
            </a:r>
            <a:r>
              <a:rPr kumimoji="1" lang="en-US" altLang="ja-JP" sz="2400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kumimoji="1" lang="en-US" altLang="ja-JP" sz="2400" dirty="0" err="1" smtClean="0">
                <a:solidFill>
                  <a:srgbClr val="002060"/>
                </a:solidFill>
                <a:latin typeface="+mn-lt"/>
              </a:rPr>
              <a:t>disciplinate</a:t>
            </a:r>
            <a:r>
              <a:rPr kumimoji="1" lang="en-US" altLang="ja-JP" sz="2400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kumimoji="1" lang="en-US" altLang="ja-JP" sz="2400" dirty="0" err="1" smtClean="0">
                <a:solidFill>
                  <a:srgbClr val="002060"/>
                </a:solidFill>
                <a:latin typeface="+mn-lt"/>
              </a:rPr>
              <a:t>diversamente</a:t>
            </a:r>
            <a:r>
              <a:rPr kumimoji="1" lang="en-US" altLang="ja-JP" sz="2400" dirty="0" smtClean="0">
                <a:solidFill>
                  <a:srgbClr val="002060"/>
                </a:solidFill>
                <a:latin typeface="+mn-lt"/>
              </a:rPr>
              <a:t> in </a:t>
            </a:r>
            <a:r>
              <a:rPr kumimoji="1" lang="en-US" altLang="ja-JP" sz="2400" dirty="0" err="1" smtClean="0">
                <a:solidFill>
                  <a:srgbClr val="002060"/>
                </a:solidFill>
                <a:latin typeface="+mn-lt"/>
              </a:rPr>
              <a:t>alcuni</a:t>
            </a:r>
            <a:r>
              <a:rPr kumimoji="1" lang="en-US" altLang="ja-JP" sz="2400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kumimoji="1" lang="en-US" altLang="ja-JP" sz="2400" dirty="0" err="1" smtClean="0">
                <a:solidFill>
                  <a:srgbClr val="002060"/>
                </a:solidFill>
                <a:latin typeface="+mn-lt"/>
              </a:rPr>
              <a:t>stati</a:t>
            </a:r>
            <a:r>
              <a:rPr kumimoji="1" lang="en-US" altLang="ja-JP" sz="2400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kumimoji="1" lang="en-US" altLang="ja-JP" sz="2400" dirty="0" err="1" smtClean="0">
                <a:solidFill>
                  <a:srgbClr val="002060"/>
                </a:solidFill>
                <a:latin typeface="+mn-lt"/>
              </a:rPr>
              <a:t>dell’ASEAN</a:t>
            </a:r>
            <a:endParaRPr kumimoji="1" lang="en-US" altLang="ja-JP" sz="2400" dirty="0">
              <a:solidFill>
                <a:srgbClr val="002060"/>
              </a:solidFill>
              <a:latin typeface="+mn-lt"/>
            </a:endParaRPr>
          </a:p>
          <a:p>
            <a:pPr>
              <a:lnSpc>
                <a:spcPct val="150000"/>
              </a:lnSpc>
              <a:spcBef>
                <a:spcPct val="50000"/>
              </a:spcBef>
              <a:buFont typeface="Wingdings" pitchFamily="2" charset="2"/>
              <a:buChar char="l"/>
            </a:pPr>
            <a:r>
              <a:rPr kumimoji="1" lang="en-US" altLang="ja-JP" sz="2400" dirty="0">
                <a:solidFill>
                  <a:srgbClr val="002060"/>
                </a:solidFill>
                <a:latin typeface="+mn-lt"/>
              </a:rPr>
              <a:t>   </a:t>
            </a:r>
            <a:r>
              <a:rPr kumimoji="1" lang="en-US" altLang="ja-JP" sz="2400" dirty="0" err="1" smtClean="0">
                <a:solidFill>
                  <a:srgbClr val="002060"/>
                </a:solidFill>
                <a:latin typeface="+mn-lt"/>
              </a:rPr>
              <a:t>Elenco</a:t>
            </a:r>
            <a:r>
              <a:rPr kumimoji="1" lang="en-US" altLang="ja-JP" sz="2400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kumimoji="1" lang="en-US" altLang="ja-JP" sz="2400" dirty="0" err="1" smtClean="0">
                <a:solidFill>
                  <a:srgbClr val="002060"/>
                </a:solidFill>
                <a:latin typeface="+mn-lt"/>
              </a:rPr>
              <a:t>riveduto</a:t>
            </a:r>
            <a:r>
              <a:rPr kumimoji="1" lang="en-US" altLang="ja-JP" sz="2400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kumimoji="1" lang="en-US" altLang="ja-JP" sz="2400" dirty="0" err="1" smtClean="0">
                <a:solidFill>
                  <a:srgbClr val="002060"/>
                </a:solidFill>
                <a:latin typeface="+mn-lt"/>
              </a:rPr>
              <a:t>ogni</a:t>
            </a:r>
            <a:r>
              <a:rPr kumimoji="1" lang="en-US" altLang="ja-JP" sz="2400" dirty="0" smtClean="0">
                <a:solidFill>
                  <a:srgbClr val="002060"/>
                </a:solidFill>
                <a:latin typeface="+mn-lt"/>
              </a:rPr>
              <a:t> 3 </a:t>
            </a:r>
            <a:r>
              <a:rPr kumimoji="1" lang="en-US" altLang="ja-JP" sz="2400" dirty="0" err="1" smtClean="0">
                <a:solidFill>
                  <a:srgbClr val="002060"/>
                </a:solidFill>
                <a:latin typeface="+mn-lt"/>
              </a:rPr>
              <a:t>anni</a:t>
            </a:r>
            <a:r>
              <a:rPr kumimoji="1" lang="en-US" altLang="ja-JP" sz="2400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kumimoji="1" lang="en-US" altLang="ja-JP" sz="2400" dirty="0">
                <a:solidFill>
                  <a:srgbClr val="002060"/>
                </a:solidFill>
                <a:latin typeface="+mn-lt"/>
                <a:sym typeface="Wingdings" pitchFamily="2" charset="2"/>
              </a:rPr>
              <a:t></a:t>
            </a:r>
            <a:r>
              <a:rPr kumimoji="1" lang="en-US" altLang="ja-JP" sz="2400" dirty="0">
                <a:solidFill>
                  <a:srgbClr val="002060"/>
                </a:solidFill>
                <a:latin typeface="+mn-lt"/>
              </a:rPr>
              <a:t> </a:t>
            </a:r>
            <a:r>
              <a:rPr kumimoji="1" lang="en-US" altLang="ja-JP" sz="2400" dirty="0" smtClean="0">
                <a:solidFill>
                  <a:srgbClr val="002060"/>
                </a:solidFill>
                <a:latin typeface="+mn-lt"/>
              </a:rPr>
              <a:t>o la </a:t>
            </a:r>
            <a:r>
              <a:rPr kumimoji="1" lang="en-US" altLang="ja-JP" sz="2400" dirty="0" err="1" smtClean="0">
                <a:solidFill>
                  <a:srgbClr val="002060"/>
                </a:solidFill>
                <a:latin typeface="+mn-lt"/>
              </a:rPr>
              <a:t>sostanza</a:t>
            </a:r>
            <a:r>
              <a:rPr kumimoji="1" lang="en-US" altLang="ja-JP" sz="2400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kumimoji="1" lang="en-US" altLang="ja-JP" sz="2400" dirty="0" err="1" smtClean="0">
                <a:solidFill>
                  <a:srgbClr val="002060"/>
                </a:solidFill>
                <a:latin typeface="+mn-lt"/>
              </a:rPr>
              <a:t>viene</a:t>
            </a:r>
            <a:r>
              <a:rPr kumimoji="1" lang="en-US" altLang="ja-JP" sz="2400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kumimoji="1" lang="en-US" altLang="ja-JP" sz="2400" dirty="0" err="1" smtClean="0">
                <a:solidFill>
                  <a:srgbClr val="002060"/>
                </a:solidFill>
                <a:latin typeface="+mn-lt"/>
              </a:rPr>
              <a:t>inserita</a:t>
            </a:r>
            <a:r>
              <a:rPr kumimoji="1" lang="en-US" altLang="ja-JP" sz="2400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kumimoji="1" lang="en-US" altLang="ja-JP" sz="2400" dirty="0" err="1" smtClean="0">
                <a:solidFill>
                  <a:srgbClr val="002060"/>
                </a:solidFill>
                <a:latin typeface="+mn-lt"/>
              </a:rPr>
              <a:t>negli</a:t>
            </a:r>
            <a:r>
              <a:rPr kumimoji="1" lang="en-US" altLang="ja-JP" sz="2400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kumimoji="1" lang="en-US" altLang="ja-JP" sz="2400" dirty="0" err="1" smtClean="0">
                <a:solidFill>
                  <a:srgbClr val="002060"/>
                </a:solidFill>
                <a:latin typeface="+mn-lt"/>
              </a:rPr>
              <a:t>allegati</a:t>
            </a:r>
            <a:r>
              <a:rPr kumimoji="1" lang="en-US" altLang="ja-JP" sz="2400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kumimoji="1" lang="en-US" altLang="ja-JP" sz="2400" dirty="0" err="1" smtClean="0">
                <a:solidFill>
                  <a:srgbClr val="002060"/>
                </a:solidFill>
                <a:latin typeface="+mn-lt"/>
              </a:rPr>
              <a:t>della</a:t>
            </a:r>
            <a:r>
              <a:rPr kumimoji="1" lang="en-US" altLang="ja-JP" sz="2400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kumimoji="1" lang="en-US" altLang="ja-JP" sz="2400" dirty="0" err="1" smtClean="0">
                <a:solidFill>
                  <a:srgbClr val="002060"/>
                </a:solidFill>
                <a:latin typeface="+mn-lt"/>
              </a:rPr>
              <a:t>Direttiva</a:t>
            </a:r>
            <a:r>
              <a:rPr kumimoji="1" lang="en-US" altLang="ja-JP" sz="2400" dirty="0" smtClean="0">
                <a:solidFill>
                  <a:srgbClr val="002060"/>
                </a:solidFill>
                <a:latin typeface="+mn-lt"/>
              </a:rPr>
              <a:t> ASEAN o la </a:t>
            </a:r>
            <a:r>
              <a:rPr kumimoji="1" lang="en-US" altLang="ja-JP" sz="2400" dirty="0" err="1" smtClean="0">
                <a:solidFill>
                  <a:srgbClr val="002060"/>
                </a:solidFill>
                <a:latin typeface="+mn-lt"/>
              </a:rPr>
              <a:t>restrizione</a:t>
            </a:r>
            <a:r>
              <a:rPr kumimoji="1" lang="en-US" altLang="ja-JP" sz="2400" dirty="0" smtClean="0">
                <a:solidFill>
                  <a:srgbClr val="002060"/>
                </a:solidFill>
                <a:latin typeface="+mn-lt"/>
              </a:rPr>
              <a:t> è </a:t>
            </a:r>
            <a:r>
              <a:rPr kumimoji="1" lang="en-US" altLang="ja-JP" sz="2400" dirty="0" err="1" smtClean="0">
                <a:solidFill>
                  <a:srgbClr val="002060"/>
                </a:solidFill>
                <a:latin typeface="+mn-lt"/>
              </a:rPr>
              <a:t>eliminata</a:t>
            </a:r>
            <a:endParaRPr kumimoji="1" lang="en-US" altLang="ja-JP" sz="24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5302" name="Segnaposto data 8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dirty="0" smtClean="0"/>
              <a:t>10 Settembre 2014</a:t>
            </a:r>
          </a:p>
        </p:txBody>
      </p:sp>
      <p:sp>
        <p:nvSpPr>
          <p:cNvPr id="55303" name="Segnaposto numero diapositiva 9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3EB2D18-38E8-42F5-BCB9-D69112D073A7}" type="slidenum">
              <a:rPr lang="it-IT" smtClean="0"/>
              <a:pPr/>
              <a:t>12</a:t>
            </a:fld>
            <a:endParaRPr lang="it-IT" smtClean="0"/>
          </a:p>
        </p:txBody>
      </p:sp>
      <p:sp>
        <p:nvSpPr>
          <p:cNvPr id="55304" name="Segnaposto piè di pagina 10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smtClean="0"/>
              <a:t>Stefano Dorato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378" name="Rectangle 2"/>
          <p:cNvSpPr>
            <a:spLocks noChangeArrowheads="1"/>
          </p:cNvSpPr>
          <p:nvPr/>
        </p:nvSpPr>
        <p:spPr bwMode="auto">
          <a:xfrm>
            <a:off x="304800" y="312738"/>
            <a:ext cx="8534400" cy="477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altLang="ja-JP" sz="2800" dirty="0">
                <a:latin typeface="Antique Olive"/>
              </a:rPr>
              <a:t> </a:t>
            </a:r>
            <a:r>
              <a:rPr lang="en-US" sz="2800" b="1" dirty="0" smtClean="0">
                <a:solidFill>
                  <a:schemeClr val="accent5">
                    <a:lumMod val="75000"/>
                  </a:schemeClr>
                </a:solidFill>
              </a:rPr>
              <a:t>ASEAN Cosmetic Directive</a:t>
            </a:r>
            <a:endParaRPr lang="it-IT" sz="2800" dirty="0"/>
          </a:p>
          <a:p>
            <a:pPr eaLnBrk="0" hangingPunct="0"/>
            <a:endParaRPr lang="it-IT" dirty="0"/>
          </a:p>
          <a:p>
            <a:pPr eaLnBrk="0" hangingPunct="0"/>
            <a:endParaRPr lang="it-IT" dirty="0"/>
          </a:p>
          <a:p>
            <a:pPr algn="ctr" eaLnBrk="0" hangingPunct="0"/>
            <a:r>
              <a:rPr lang="it-IT" sz="2400" b="1" dirty="0" err="1" smtClean="0">
                <a:solidFill>
                  <a:srgbClr val="002060"/>
                </a:solidFill>
              </a:rPr>
              <a:t>List</a:t>
            </a:r>
            <a:r>
              <a:rPr lang="it-IT" sz="2400" b="1" dirty="0" smtClean="0">
                <a:solidFill>
                  <a:srgbClr val="002060"/>
                </a:solidFill>
              </a:rPr>
              <a:t> </a:t>
            </a:r>
            <a:r>
              <a:rPr lang="it-IT" sz="2400" b="1" dirty="0" err="1" smtClean="0">
                <a:solidFill>
                  <a:srgbClr val="002060"/>
                </a:solidFill>
              </a:rPr>
              <a:t>of</a:t>
            </a:r>
            <a:r>
              <a:rPr lang="it-IT" sz="2400" b="1" dirty="0" smtClean="0">
                <a:solidFill>
                  <a:srgbClr val="002060"/>
                </a:solidFill>
              </a:rPr>
              <a:t> </a:t>
            </a:r>
            <a:r>
              <a:rPr lang="it-IT" sz="2400" b="1" dirty="0" err="1" smtClean="0">
                <a:solidFill>
                  <a:srgbClr val="002060"/>
                </a:solidFill>
              </a:rPr>
              <a:t>Substances</a:t>
            </a:r>
            <a:r>
              <a:rPr lang="it-IT" sz="2400" b="1" dirty="0" smtClean="0">
                <a:solidFill>
                  <a:srgbClr val="002060"/>
                </a:solidFill>
              </a:rPr>
              <a:t> </a:t>
            </a:r>
            <a:r>
              <a:rPr lang="it-IT" sz="2400" b="1" dirty="0" err="1" smtClean="0">
                <a:solidFill>
                  <a:srgbClr val="002060"/>
                </a:solidFill>
              </a:rPr>
              <a:t>Which</a:t>
            </a:r>
            <a:r>
              <a:rPr lang="it-IT" sz="2400" b="1" dirty="0" smtClean="0">
                <a:solidFill>
                  <a:srgbClr val="002060"/>
                </a:solidFill>
              </a:rPr>
              <a:t> </a:t>
            </a:r>
            <a:r>
              <a:rPr lang="it-IT" sz="2400" b="1" dirty="0" err="1" smtClean="0">
                <a:solidFill>
                  <a:srgbClr val="002060"/>
                </a:solidFill>
              </a:rPr>
              <a:t>Must</a:t>
            </a:r>
            <a:r>
              <a:rPr lang="it-IT" sz="2400" b="1" dirty="0" smtClean="0">
                <a:solidFill>
                  <a:srgbClr val="002060"/>
                </a:solidFill>
              </a:rPr>
              <a:t> </a:t>
            </a:r>
            <a:r>
              <a:rPr lang="it-IT" sz="2400" b="1" dirty="0" err="1" smtClean="0">
                <a:solidFill>
                  <a:srgbClr val="002060"/>
                </a:solidFill>
              </a:rPr>
              <a:t>Not</a:t>
            </a:r>
            <a:r>
              <a:rPr lang="it-IT" sz="2400" b="1" dirty="0" smtClean="0">
                <a:solidFill>
                  <a:srgbClr val="002060"/>
                </a:solidFill>
              </a:rPr>
              <a:t> </a:t>
            </a:r>
            <a:r>
              <a:rPr lang="it-IT" sz="2400" b="1" dirty="0" err="1" smtClean="0">
                <a:solidFill>
                  <a:srgbClr val="002060"/>
                </a:solidFill>
              </a:rPr>
              <a:t>Form</a:t>
            </a:r>
            <a:r>
              <a:rPr lang="it-IT" sz="2400" b="1" dirty="0" smtClean="0">
                <a:solidFill>
                  <a:srgbClr val="002060"/>
                </a:solidFill>
              </a:rPr>
              <a:t> Part </a:t>
            </a:r>
            <a:r>
              <a:rPr lang="it-IT" sz="2400" b="1" dirty="0" err="1" smtClean="0">
                <a:solidFill>
                  <a:srgbClr val="002060"/>
                </a:solidFill>
              </a:rPr>
              <a:t>of</a:t>
            </a:r>
            <a:r>
              <a:rPr lang="it-IT" sz="2400" b="1" dirty="0" smtClean="0">
                <a:solidFill>
                  <a:srgbClr val="002060"/>
                </a:solidFill>
              </a:rPr>
              <a:t> The </a:t>
            </a:r>
            <a:r>
              <a:rPr lang="it-IT" sz="2400" b="1" dirty="0" err="1" smtClean="0">
                <a:solidFill>
                  <a:srgbClr val="002060"/>
                </a:solidFill>
              </a:rPr>
              <a:t>Composition</a:t>
            </a:r>
            <a:r>
              <a:rPr lang="it-IT" sz="2400" b="1" dirty="0" smtClean="0">
                <a:solidFill>
                  <a:srgbClr val="002060"/>
                </a:solidFill>
              </a:rPr>
              <a:t> </a:t>
            </a:r>
            <a:r>
              <a:rPr lang="it-IT" sz="2400" b="1" dirty="0" err="1" smtClean="0">
                <a:solidFill>
                  <a:srgbClr val="002060"/>
                </a:solidFill>
              </a:rPr>
              <a:t>of</a:t>
            </a:r>
            <a:r>
              <a:rPr lang="it-IT" sz="2400" b="1" dirty="0" smtClean="0">
                <a:solidFill>
                  <a:srgbClr val="002060"/>
                </a:solidFill>
              </a:rPr>
              <a:t> </a:t>
            </a:r>
            <a:r>
              <a:rPr lang="it-IT" sz="2400" b="1" dirty="0" err="1" smtClean="0">
                <a:solidFill>
                  <a:srgbClr val="002060"/>
                </a:solidFill>
              </a:rPr>
              <a:t>Cosmetic</a:t>
            </a:r>
            <a:r>
              <a:rPr lang="it-IT" sz="2400" b="1" dirty="0" smtClean="0">
                <a:solidFill>
                  <a:srgbClr val="002060"/>
                </a:solidFill>
              </a:rPr>
              <a:t> </a:t>
            </a:r>
            <a:r>
              <a:rPr lang="it-IT" sz="2400" b="1" dirty="0" err="1" smtClean="0">
                <a:solidFill>
                  <a:srgbClr val="002060"/>
                </a:solidFill>
              </a:rPr>
              <a:t>Products</a:t>
            </a:r>
            <a:endParaRPr lang="it-IT" sz="2400" b="1" dirty="0" smtClean="0">
              <a:solidFill>
                <a:srgbClr val="002060"/>
              </a:solidFill>
            </a:endParaRPr>
          </a:p>
          <a:p>
            <a:pPr algn="ctr" eaLnBrk="0" hangingPunct="0"/>
            <a:endParaRPr lang="it-IT" sz="2400" b="1" dirty="0">
              <a:solidFill>
                <a:srgbClr val="002060"/>
              </a:solidFill>
            </a:endParaRPr>
          </a:p>
          <a:p>
            <a:pPr algn="ctr" eaLnBrk="0" hangingPunct="0"/>
            <a:r>
              <a:rPr lang="it-IT" sz="2400" b="1" dirty="0">
                <a:solidFill>
                  <a:srgbClr val="002060"/>
                </a:solidFill>
              </a:rPr>
              <a:t>EXAMPLES</a:t>
            </a:r>
          </a:p>
          <a:p>
            <a:endParaRPr lang="it-IT" sz="2400" dirty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it-IT" sz="2400" i="1" dirty="0" err="1">
                <a:solidFill>
                  <a:srgbClr val="002060"/>
                </a:solidFill>
              </a:rPr>
              <a:t>Aminophylline</a:t>
            </a:r>
            <a:r>
              <a:rPr lang="it-IT" sz="2400" i="1" dirty="0">
                <a:solidFill>
                  <a:srgbClr val="002060"/>
                </a:solidFill>
              </a:rPr>
              <a:t>:</a:t>
            </a:r>
            <a:r>
              <a:rPr lang="it-IT" sz="2400" dirty="0">
                <a:solidFill>
                  <a:srgbClr val="002060"/>
                </a:solidFill>
              </a:rPr>
              <a:t> </a:t>
            </a:r>
            <a:r>
              <a:rPr lang="it-IT" sz="2400" b="1" dirty="0">
                <a:solidFill>
                  <a:srgbClr val="FF0000"/>
                </a:solidFill>
              </a:rPr>
              <a:t>Malaysia,</a:t>
            </a:r>
            <a:r>
              <a:rPr lang="it-IT" sz="2400" dirty="0">
                <a:solidFill>
                  <a:srgbClr val="002060"/>
                </a:solidFill>
              </a:rPr>
              <a:t> Singapore, </a:t>
            </a:r>
            <a:r>
              <a:rPr lang="it-IT" sz="2400" b="1" dirty="0" err="1">
                <a:solidFill>
                  <a:srgbClr val="FF0000"/>
                </a:solidFill>
              </a:rPr>
              <a:t>Thailand</a:t>
            </a:r>
            <a:r>
              <a:rPr lang="it-IT" sz="2400" dirty="0">
                <a:solidFill>
                  <a:srgbClr val="002060"/>
                </a:solidFill>
              </a:rPr>
              <a:t> </a:t>
            </a:r>
          </a:p>
          <a:p>
            <a:pPr>
              <a:buFont typeface="Wingdings" pitchFamily="2" charset="2"/>
              <a:buChar char="Ø"/>
            </a:pPr>
            <a:r>
              <a:rPr lang="it-IT" sz="2400" i="1" dirty="0" err="1">
                <a:solidFill>
                  <a:srgbClr val="002060"/>
                </a:solidFill>
              </a:rPr>
              <a:t>Azelaic</a:t>
            </a:r>
            <a:r>
              <a:rPr lang="it-IT" sz="2400" i="1" dirty="0">
                <a:solidFill>
                  <a:srgbClr val="002060"/>
                </a:solidFill>
              </a:rPr>
              <a:t> acid:</a:t>
            </a:r>
            <a:r>
              <a:rPr lang="it-IT" sz="2400" dirty="0">
                <a:solidFill>
                  <a:srgbClr val="002060"/>
                </a:solidFill>
              </a:rPr>
              <a:t> </a:t>
            </a:r>
            <a:r>
              <a:rPr lang="it-IT" sz="2400" b="1" dirty="0" err="1">
                <a:solidFill>
                  <a:srgbClr val="FF0000"/>
                </a:solidFill>
              </a:rPr>
              <a:t>Thailand</a:t>
            </a:r>
            <a:r>
              <a:rPr lang="it-IT" sz="2400" b="1" dirty="0">
                <a:solidFill>
                  <a:srgbClr val="FF0000"/>
                </a:solidFill>
              </a:rPr>
              <a:t>, Malaysia </a:t>
            </a:r>
            <a:endParaRPr lang="it-IT" sz="2400" b="1" i="1" dirty="0">
              <a:solidFill>
                <a:srgbClr val="FF000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it-IT" sz="2400" i="1" dirty="0" err="1">
                <a:solidFill>
                  <a:srgbClr val="002060"/>
                </a:solidFill>
              </a:rPr>
              <a:t>Methylene</a:t>
            </a:r>
            <a:r>
              <a:rPr lang="it-IT" sz="2400" i="1" dirty="0">
                <a:solidFill>
                  <a:srgbClr val="002060"/>
                </a:solidFill>
              </a:rPr>
              <a:t> </a:t>
            </a:r>
            <a:r>
              <a:rPr lang="it-IT" sz="2400" i="1" dirty="0" err="1">
                <a:solidFill>
                  <a:srgbClr val="002060"/>
                </a:solidFill>
              </a:rPr>
              <a:t>chloride</a:t>
            </a:r>
            <a:r>
              <a:rPr lang="it-IT" sz="2400" i="1" dirty="0">
                <a:solidFill>
                  <a:srgbClr val="002060"/>
                </a:solidFill>
              </a:rPr>
              <a:t>:</a:t>
            </a:r>
            <a:r>
              <a:rPr lang="it-IT" sz="2400" dirty="0">
                <a:solidFill>
                  <a:srgbClr val="002060"/>
                </a:solidFill>
              </a:rPr>
              <a:t> </a:t>
            </a:r>
            <a:r>
              <a:rPr lang="it-IT" sz="2400" b="1" dirty="0" err="1">
                <a:solidFill>
                  <a:srgbClr val="FF0000"/>
                </a:solidFill>
              </a:rPr>
              <a:t>Thailand</a:t>
            </a:r>
            <a:r>
              <a:rPr lang="it-IT" sz="2400" dirty="0">
                <a:solidFill>
                  <a:srgbClr val="002060"/>
                </a:solidFill>
              </a:rPr>
              <a:t>, </a:t>
            </a:r>
            <a:r>
              <a:rPr lang="it-IT" sz="2400" dirty="0" err="1">
                <a:solidFill>
                  <a:srgbClr val="002060"/>
                </a:solidFill>
              </a:rPr>
              <a:t>Philippines</a:t>
            </a:r>
            <a:r>
              <a:rPr lang="it-IT" sz="2400" i="1" dirty="0">
                <a:solidFill>
                  <a:srgbClr val="002060"/>
                </a:solidFill>
              </a:rPr>
              <a:t> </a:t>
            </a:r>
          </a:p>
          <a:p>
            <a:pPr>
              <a:buFont typeface="Wingdings" pitchFamily="2" charset="2"/>
              <a:buChar char="Ø"/>
            </a:pPr>
            <a:r>
              <a:rPr lang="it-IT" sz="2400" i="1" dirty="0" err="1">
                <a:solidFill>
                  <a:srgbClr val="002060"/>
                </a:solidFill>
              </a:rPr>
              <a:t>Theophylline</a:t>
            </a:r>
            <a:r>
              <a:rPr lang="it-IT" sz="2400" i="1" dirty="0">
                <a:solidFill>
                  <a:srgbClr val="002060"/>
                </a:solidFill>
              </a:rPr>
              <a:t>:</a:t>
            </a:r>
            <a:r>
              <a:rPr lang="it-IT" sz="2400" dirty="0">
                <a:solidFill>
                  <a:srgbClr val="002060"/>
                </a:solidFill>
              </a:rPr>
              <a:t> </a:t>
            </a:r>
            <a:r>
              <a:rPr lang="it-IT" sz="2400" b="1" dirty="0">
                <a:solidFill>
                  <a:srgbClr val="FF0000"/>
                </a:solidFill>
              </a:rPr>
              <a:t>Malaysia</a:t>
            </a:r>
            <a:r>
              <a:rPr lang="it-IT" sz="2400" dirty="0">
                <a:solidFill>
                  <a:srgbClr val="002060"/>
                </a:solidFill>
              </a:rPr>
              <a:t>, Singapore</a:t>
            </a:r>
          </a:p>
          <a:p>
            <a:pPr>
              <a:buFont typeface="Wingdings" pitchFamily="2" charset="2"/>
              <a:buChar char="Ø"/>
            </a:pPr>
            <a:r>
              <a:rPr lang="it-IT" sz="2400" i="1" dirty="0" err="1">
                <a:solidFill>
                  <a:srgbClr val="002060"/>
                </a:solidFill>
              </a:rPr>
              <a:t>Tranexamic</a:t>
            </a:r>
            <a:r>
              <a:rPr lang="it-IT" sz="2400" i="1" dirty="0">
                <a:solidFill>
                  <a:srgbClr val="002060"/>
                </a:solidFill>
              </a:rPr>
              <a:t> acid:</a:t>
            </a:r>
            <a:r>
              <a:rPr lang="it-IT" sz="2400" dirty="0">
                <a:solidFill>
                  <a:srgbClr val="002060"/>
                </a:solidFill>
              </a:rPr>
              <a:t> Brunei, </a:t>
            </a:r>
            <a:r>
              <a:rPr lang="it-IT" sz="2400" b="1" dirty="0">
                <a:solidFill>
                  <a:srgbClr val="FF0000"/>
                </a:solidFill>
              </a:rPr>
              <a:t>Malaysia</a:t>
            </a:r>
          </a:p>
        </p:txBody>
      </p:sp>
      <p:sp>
        <p:nvSpPr>
          <p:cNvPr id="56323" name="Segnaposto data 2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dirty="0" smtClean="0"/>
              <a:t>10 Settembre 2014</a:t>
            </a:r>
          </a:p>
        </p:txBody>
      </p:sp>
      <p:sp>
        <p:nvSpPr>
          <p:cNvPr id="56324" name="Segnaposto piè di pagina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smtClean="0"/>
              <a:t>Stefano Dorato</a:t>
            </a:r>
          </a:p>
        </p:txBody>
      </p:sp>
      <p:sp>
        <p:nvSpPr>
          <p:cNvPr id="56325" name="Segnaposto numero diapositiva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8CAC628-BFA2-47D0-925F-99A6D546B4BE}" type="slidenum">
              <a:rPr lang="it-IT" smtClean="0"/>
              <a:pPr/>
              <a:t>13</a:t>
            </a:fld>
            <a:endParaRPr lang="it-IT" smtClean="0"/>
          </a:p>
        </p:txBody>
      </p:sp>
      <p:pic>
        <p:nvPicPr>
          <p:cNvPr id="56326" name="Picture 3" descr="asean_fla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8" y="166688"/>
            <a:ext cx="1295400" cy="871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73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73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573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573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7378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304800" y="381000"/>
            <a:ext cx="8058150" cy="871538"/>
            <a:chOff x="192" y="240"/>
            <a:chExt cx="5076" cy="549"/>
          </a:xfrm>
        </p:grpSpPr>
        <p:pic>
          <p:nvPicPr>
            <p:cNvPr id="57353" name="Picture 3" descr="asean_fla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92" y="240"/>
              <a:ext cx="816" cy="5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7354" name="Line 4"/>
            <p:cNvSpPr>
              <a:spLocks noChangeShapeType="1"/>
            </p:cNvSpPr>
            <p:nvPr/>
          </p:nvSpPr>
          <p:spPr bwMode="auto">
            <a:xfrm>
              <a:off x="996" y="756"/>
              <a:ext cx="4272" cy="0"/>
            </a:xfrm>
            <a:prstGeom prst="line">
              <a:avLst/>
            </a:prstGeom>
            <a:noFill/>
            <a:ln w="57150">
              <a:solidFill>
                <a:srgbClr val="3333CC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it-IT"/>
            </a:p>
          </p:txBody>
        </p:sp>
      </p:grpSp>
      <p:sp>
        <p:nvSpPr>
          <p:cNvPr id="57347" name="Text Box 5"/>
          <p:cNvSpPr txBox="1">
            <a:spLocks noChangeArrowheads="1"/>
          </p:cNvSpPr>
          <p:nvPr/>
        </p:nvSpPr>
        <p:spPr bwMode="auto">
          <a:xfrm>
            <a:off x="1905000" y="609600"/>
            <a:ext cx="4876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5">
                    <a:lumMod val="75000"/>
                  </a:schemeClr>
                </a:solidFill>
              </a:rPr>
              <a:t>ASEAN Cosmetic Directive</a:t>
            </a:r>
            <a:endParaRPr kumimoji="1" lang="en-US" altLang="ja-JP" sz="2800" dirty="0">
              <a:latin typeface="Antique Olive"/>
            </a:endParaRPr>
          </a:p>
        </p:txBody>
      </p:sp>
      <p:sp>
        <p:nvSpPr>
          <p:cNvPr id="57348" name="Text Box 6"/>
          <p:cNvSpPr txBox="1">
            <a:spLocks noChangeArrowheads="1"/>
          </p:cNvSpPr>
          <p:nvPr/>
        </p:nvSpPr>
        <p:spPr bwMode="auto">
          <a:xfrm>
            <a:off x="533400" y="1268413"/>
            <a:ext cx="7543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ja-JP" sz="2400">
                <a:solidFill>
                  <a:srgbClr val="FF0000"/>
                </a:solidFill>
                <a:latin typeface="Antique Olive"/>
              </a:rPr>
              <a:t>Articolo 6.  ETICHETTATURA</a:t>
            </a:r>
          </a:p>
        </p:txBody>
      </p:sp>
      <p:sp>
        <p:nvSpPr>
          <p:cNvPr id="57349" name="Text Box 8"/>
          <p:cNvSpPr txBox="1">
            <a:spLocks noChangeArrowheads="1"/>
          </p:cNvSpPr>
          <p:nvPr/>
        </p:nvSpPr>
        <p:spPr bwMode="auto">
          <a:xfrm>
            <a:off x="228600" y="2008915"/>
            <a:ext cx="8610600" cy="363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kumimoji="1" lang="en-US" altLang="ja-JP" sz="2000" dirty="0">
                <a:latin typeface="Antique Olive"/>
              </a:rPr>
              <a:t>• </a:t>
            </a:r>
            <a:r>
              <a:rPr kumimoji="1" lang="en-US" altLang="ja-JP" sz="2000" dirty="0">
                <a:solidFill>
                  <a:srgbClr val="002060"/>
                </a:solidFill>
                <a:latin typeface="Antique Olive"/>
              </a:rPr>
              <a:t> </a:t>
            </a:r>
            <a:r>
              <a:rPr kumimoji="1" lang="en-US" altLang="ja-JP" sz="2000" dirty="0" smtClean="0">
                <a:solidFill>
                  <a:srgbClr val="002060"/>
                </a:solidFill>
                <a:latin typeface="Antique Olive"/>
              </a:rPr>
              <a:t>Nome e </a:t>
            </a:r>
            <a:r>
              <a:rPr kumimoji="1" lang="en-US" altLang="ja-JP" sz="2000" dirty="0" err="1" smtClean="0">
                <a:solidFill>
                  <a:srgbClr val="002060"/>
                </a:solidFill>
                <a:latin typeface="Antique Olive"/>
              </a:rPr>
              <a:t>funzione</a:t>
            </a:r>
            <a:r>
              <a:rPr kumimoji="1" lang="en-US" altLang="ja-JP" sz="2000" dirty="0" smtClean="0">
                <a:solidFill>
                  <a:srgbClr val="002060"/>
                </a:solidFill>
                <a:latin typeface="Antique Olive"/>
              </a:rPr>
              <a:t> del </a:t>
            </a:r>
            <a:r>
              <a:rPr kumimoji="1" lang="en-US" altLang="ja-JP" sz="2000" dirty="0" err="1" smtClean="0">
                <a:solidFill>
                  <a:srgbClr val="002060"/>
                </a:solidFill>
                <a:latin typeface="Antique Olive"/>
              </a:rPr>
              <a:t>prodotto</a:t>
            </a:r>
            <a:r>
              <a:rPr kumimoji="1" lang="en-US" altLang="ja-JP" sz="2000" dirty="0">
                <a:solidFill>
                  <a:srgbClr val="002060"/>
                </a:solidFill>
                <a:latin typeface="Antique Olive"/>
              </a:rPr>
              <a:t>		</a:t>
            </a:r>
          </a:p>
          <a:p>
            <a:pPr>
              <a:lnSpc>
                <a:spcPct val="15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kumimoji="1" lang="en-US" altLang="ja-JP" sz="2000" dirty="0">
                <a:solidFill>
                  <a:srgbClr val="002060"/>
                </a:solidFill>
                <a:latin typeface="Antique Olive"/>
              </a:rPr>
              <a:t>•  </a:t>
            </a:r>
            <a:r>
              <a:rPr kumimoji="1" lang="en-US" altLang="ja-JP" sz="2000" dirty="0" err="1" smtClean="0">
                <a:solidFill>
                  <a:srgbClr val="002060"/>
                </a:solidFill>
                <a:latin typeface="Antique Olive"/>
              </a:rPr>
              <a:t>Elenco</a:t>
            </a:r>
            <a:r>
              <a:rPr kumimoji="1" lang="en-US" altLang="ja-JP" sz="2000" dirty="0" smtClean="0">
                <a:solidFill>
                  <a:srgbClr val="002060"/>
                </a:solidFill>
                <a:latin typeface="Antique Olive"/>
              </a:rPr>
              <a:t> </a:t>
            </a:r>
            <a:r>
              <a:rPr kumimoji="1" lang="en-US" altLang="ja-JP" sz="2000" dirty="0" err="1" smtClean="0">
                <a:solidFill>
                  <a:srgbClr val="002060"/>
                </a:solidFill>
                <a:latin typeface="Antique Olive"/>
              </a:rPr>
              <a:t>degli</a:t>
            </a:r>
            <a:r>
              <a:rPr kumimoji="1" lang="en-US" altLang="ja-JP" sz="2000" dirty="0" smtClean="0">
                <a:solidFill>
                  <a:srgbClr val="002060"/>
                </a:solidFill>
                <a:latin typeface="Antique Olive"/>
              </a:rPr>
              <a:t> </a:t>
            </a:r>
            <a:r>
              <a:rPr kumimoji="1" lang="en-US" altLang="ja-JP" sz="2000" dirty="0" err="1" smtClean="0">
                <a:solidFill>
                  <a:srgbClr val="002060"/>
                </a:solidFill>
                <a:latin typeface="Antique Olive"/>
              </a:rPr>
              <a:t>ingredienti</a:t>
            </a:r>
            <a:r>
              <a:rPr kumimoji="1" lang="en-US" altLang="ja-JP" sz="2000" dirty="0" smtClean="0">
                <a:solidFill>
                  <a:srgbClr val="002060"/>
                </a:solidFill>
                <a:latin typeface="Antique Olive"/>
              </a:rPr>
              <a:t> (</a:t>
            </a:r>
            <a:r>
              <a:rPr lang="en-US" sz="2000" dirty="0" err="1" smtClean="0">
                <a:solidFill>
                  <a:srgbClr val="002060"/>
                </a:solidFill>
              </a:rPr>
              <a:t>si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possono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usare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denominazioni</a:t>
            </a:r>
            <a:r>
              <a:rPr lang="en-US" sz="2000" dirty="0" smtClean="0">
                <a:solidFill>
                  <a:srgbClr val="002060"/>
                </a:solidFill>
              </a:rPr>
              <a:t> INCI</a:t>
            </a:r>
            <a:r>
              <a:rPr lang="en-US" sz="2000" dirty="0">
                <a:solidFill>
                  <a:srgbClr val="002060"/>
                </a:solidFill>
              </a:rPr>
              <a:t>, USP, BP </a:t>
            </a:r>
            <a:r>
              <a:rPr lang="en-US" sz="2000" dirty="0" smtClean="0">
                <a:solidFill>
                  <a:srgbClr val="002060"/>
                </a:solidFill>
              </a:rPr>
              <a:t>o CAS) </a:t>
            </a:r>
            <a:endParaRPr lang="en-US" sz="2000" dirty="0">
              <a:solidFill>
                <a:srgbClr val="002060"/>
              </a:solidFill>
            </a:endParaRPr>
          </a:p>
          <a:p>
            <a:pPr>
              <a:lnSpc>
                <a:spcPct val="15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kumimoji="1" lang="en-US" altLang="ja-JP" sz="2000" dirty="0">
                <a:solidFill>
                  <a:srgbClr val="002060"/>
                </a:solidFill>
                <a:latin typeface="Antique Olive"/>
              </a:rPr>
              <a:t>•  </a:t>
            </a:r>
            <a:r>
              <a:rPr kumimoji="1" lang="en-US" altLang="ja-JP" sz="2000" dirty="0" err="1" smtClean="0">
                <a:solidFill>
                  <a:srgbClr val="002060"/>
                </a:solidFill>
                <a:latin typeface="Antique Olive"/>
              </a:rPr>
              <a:t>Paese</a:t>
            </a:r>
            <a:r>
              <a:rPr kumimoji="1" lang="en-US" altLang="ja-JP" sz="2000" dirty="0" smtClean="0">
                <a:solidFill>
                  <a:srgbClr val="002060"/>
                </a:solidFill>
                <a:latin typeface="Antique Olive"/>
              </a:rPr>
              <a:t> </a:t>
            </a:r>
            <a:r>
              <a:rPr kumimoji="1" lang="en-US" altLang="ja-JP" sz="2000" dirty="0" err="1" smtClean="0">
                <a:solidFill>
                  <a:srgbClr val="002060"/>
                </a:solidFill>
                <a:latin typeface="Antique Olive"/>
              </a:rPr>
              <a:t>di</a:t>
            </a:r>
            <a:r>
              <a:rPr kumimoji="1" lang="en-US" altLang="ja-JP" sz="2000" dirty="0" smtClean="0">
                <a:solidFill>
                  <a:srgbClr val="002060"/>
                </a:solidFill>
                <a:latin typeface="Antique Olive"/>
              </a:rPr>
              <a:t> </a:t>
            </a:r>
            <a:r>
              <a:rPr kumimoji="1" lang="en-US" altLang="ja-JP" sz="2000" smtClean="0">
                <a:solidFill>
                  <a:srgbClr val="002060"/>
                </a:solidFill>
                <a:latin typeface="Antique Olive"/>
              </a:rPr>
              <a:t>produzione</a:t>
            </a:r>
            <a:endParaRPr kumimoji="1" lang="en-US" altLang="ja-JP" sz="2000" dirty="0">
              <a:solidFill>
                <a:srgbClr val="002060"/>
              </a:solidFill>
              <a:latin typeface="Antique Olive"/>
            </a:endParaRPr>
          </a:p>
          <a:p>
            <a:pPr>
              <a:lnSpc>
                <a:spcPct val="15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kumimoji="1" lang="en-US" altLang="ja-JP" sz="2000" dirty="0">
                <a:solidFill>
                  <a:srgbClr val="002060"/>
                </a:solidFill>
                <a:latin typeface="Antique Olive"/>
              </a:rPr>
              <a:t>•  </a:t>
            </a:r>
            <a:r>
              <a:rPr kumimoji="1" lang="en-US" altLang="ja-JP" sz="2000" dirty="0" err="1" smtClean="0">
                <a:solidFill>
                  <a:srgbClr val="002060"/>
                </a:solidFill>
                <a:latin typeface="Antique Olive"/>
              </a:rPr>
              <a:t>Contenuto</a:t>
            </a:r>
            <a:r>
              <a:rPr kumimoji="1" lang="en-US" altLang="ja-JP" sz="2000" dirty="0" smtClean="0">
                <a:solidFill>
                  <a:srgbClr val="002060"/>
                </a:solidFill>
                <a:latin typeface="Antique Olive"/>
              </a:rPr>
              <a:t> </a:t>
            </a:r>
            <a:r>
              <a:rPr kumimoji="1" lang="en-US" altLang="ja-JP" sz="2000" dirty="0" err="1" smtClean="0">
                <a:solidFill>
                  <a:srgbClr val="002060"/>
                </a:solidFill>
                <a:latin typeface="Antique Olive"/>
              </a:rPr>
              <a:t>nominale</a:t>
            </a:r>
            <a:r>
              <a:rPr kumimoji="1" lang="en-US" altLang="ja-JP" sz="2000" dirty="0" smtClean="0">
                <a:solidFill>
                  <a:srgbClr val="002060"/>
                </a:solidFill>
                <a:latin typeface="Antique Olive"/>
              </a:rPr>
              <a:t> (peso o volume) </a:t>
            </a:r>
            <a:r>
              <a:rPr kumimoji="1" lang="en-US" altLang="ja-JP" sz="2000" dirty="0">
                <a:solidFill>
                  <a:srgbClr val="002060"/>
                </a:solidFill>
                <a:latin typeface="Antique Olive"/>
              </a:rPr>
              <a:t>	</a:t>
            </a:r>
          </a:p>
          <a:p>
            <a:pPr>
              <a:lnSpc>
                <a:spcPct val="15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kumimoji="1" lang="en-US" altLang="ja-JP" sz="2000" dirty="0">
                <a:solidFill>
                  <a:srgbClr val="002060"/>
                </a:solidFill>
                <a:latin typeface="Antique Olive"/>
              </a:rPr>
              <a:t>•  </a:t>
            </a:r>
            <a:r>
              <a:rPr kumimoji="1" lang="en-US" altLang="ja-JP" sz="2000" dirty="0" smtClean="0">
                <a:solidFill>
                  <a:srgbClr val="002060"/>
                </a:solidFill>
                <a:latin typeface="Antique Olive"/>
              </a:rPr>
              <a:t>Data </a:t>
            </a:r>
            <a:r>
              <a:rPr kumimoji="1" lang="en-US" altLang="ja-JP" sz="2000" dirty="0" err="1" smtClean="0">
                <a:solidFill>
                  <a:srgbClr val="002060"/>
                </a:solidFill>
                <a:latin typeface="Antique Olive"/>
              </a:rPr>
              <a:t>di</a:t>
            </a:r>
            <a:r>
              <a:rPr kumimoji="1" lang="en-US" altLang="ja-JP" sz="2000" dirty="0" smtClean="0">
                <a:solidFill>
                  <a:srgbClr val="002060"/>
                </a:solidFill>
                <a:latin typeface="Antique Olive"/>
              </a:rPr>
              <a:t> </a:t>
            </a:r>
            <a:r>
              <a:rPr kumimoji="1" lang="en-US" altLang="ja-JP" sz="2000" dirty="0" err="1" smtClean="0">
                <a:solidFill>
                  <a:srgbClr val="002060"/>
                </a:solidFill>
                <a:latin typeface="Antique Olive"/>
              </a:rPr>
              <a:t>produzione</a:t>
            </a:r>
            <a:r>
              <a:rPr kumimoji="1" lang="en-US" altLang="ja-JP" sz="2000" dirty="0" smtClean="0">
                <a:solidFill>
                  <a:srgbClr val="002060"/>
                </a:solidFill>
                <a:latin typeface="Antique Olive"/>
              </a:rPr>
              <a:t> o </a:t>
            </a:r>
            <a:r>
              <a:rPr kumimoji="1" lang="en-US" altLang="ja-JP" sz="2000" dirty="0" err="1" smtClean="0">
                <a:solidFill>
                  <a:srgbClr val="002060"/>
                </a:solidFill>
                <a:latin typeface="Antique Olive"/>
              </a:rPr>
              <a:t>scadenza</a:t>
            </a:r>
            <a:r>
              <a:rPr kumimoji="1" lang="en-US" altLang="ja-JP" sz="2000" dirty="0" smtClean="0">
                <a:solidFill>
                  <a:srgbClr val="002060"/>
                </a:solidFill>
                <a:latin typeface="Antique Olive"/>
              </a:rPr>
              <a:t> (</a:t>
            </a:r>
            <a:r>
              <a:rPr kumimoji="1" lang="en-US" altLang="ja-JP" sz="2000" dirty="0" err="1" smtClean="0">
                <a:solidFill>
                  <a:srgbClr val="002060"/>
                </a:solidFill>
                <a:latin typeface="Antique Olive"/>
              </a:rPr>
              <a:t>quest’ultima</a:t>
            </a:r>
            <a:r>
              <a:rPr kumimoji="1" lang="en-US" altLang="ja-JP" sz="2000" dirty="0" smtClean="0">
                <a:solidFill>
                  <a:srgbClr val="002060"/>
                </a:solidFill>
                <a:latin typeface="Antique Olive"/>
              </a:rPr>
              <a:t> è </a:t>
            </a:r>
            <a:r>
              <a:rPr kumimoji="1" lang="en-US" altLang="ja-JP" sz="2000" dirty="0" err="1" smtClean="0">
                <a:solidFill>
                  <a:srgbClr val="002060"/>
                </a:solidFill>
                <a:latin typeface="Antique Olive"/>
              </a:rPr>
              <a:t>obbligatoria</a:t>
            </a:r>
            <a:r>
              <a:rPr kumimoji="1" lang="en-US" altLang="ja-JP" sz="2000" dirty="0" smtClean="0">
                <a:solidFill>
                  <a:srgbClr val="002060"/>
                </a:solidFill>
                <a:latin typeface="Antique Olive"/>
              </a:rPr>
              <a:t> se la </a:t>
            </a:r>
            <a:r>
              <a:rPr kumimoji="1" lang="en-US" altLang="ja-JP" sz="2000" dirty="0" err="1" smtClean="0">
                <a:solidFill>
                  <a:srgbClr val="002060"/>
                </a:solidFill>
                <a:latin typeface="Antique Olive"/>
              </a:rPr>
              <a:t>durata</a:t>
            </a:r>
            <a:endParaRPr kumimoji="1" lang="en-US" altLang="ja-JP" sz="2000" dirty="0" smtClean="0">
              <a:solidFill>
                <a:srgbClr val="002060"/>
              </a:solidFill>
              <a:latin typeface="Antique Olive"/>
            </a:endParaRPr>
          </a:p>
          <a:p>
            <a:pPr>
              <a:lnSpc>
                <a:spcPct val="15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kumimoji="1" lang="en-US" altLang="ja-JP" sz="2000" dirty="0" smtClean="0">
                <a:solidFill>
                  <a:srgbClr val="002060"/>
                </a:solidFill>
                <a:latin typeface="Antique Olive"/>
              </a:rPr>
              <a:t>    è &lt;30 </a:t>
            </a:r>
            <a:r>
              <a:rPr kumimoji="1" lang="en-US" altLang="ja-JP" sz="2000" dirty="0" err="1" smtClean="0">
                <a:solidFill>
                  <a:srgbClr val="002060"/>
                </a:solidFill>
                <a:latin typeface="Antique Olive"/>
              </a:rPr>
              <a:t>mesi</a:t>
            </a:r>
            <a:r>
              <a:rPr kumimoji="1" lang="en-US" altLang="ja-JP" sz="2000" dirty="0" smtClean="0">
                <a:solidFill>
                  <a:srgbClr val="002060"/>
                </a:solidFill>
                <a:latin typeface="Antique Olive"/>
              </a:rPr>
              <a:t>)</a:t>
            </a:r>
            <a:endParaRPr kumimoji="1" lang="en-US" altLang="ja-JP" sz="2000" dirty="0">
              <a:solidFill>
                <a:srgbClr val="002060"/>
              </a:solidFill>
              <a:latin typeface="Antique Olive"/>
            </a:endParaRPr>
          </a:p>
        </p:txBody>
      </p:sp>
      <p:sp>
        <p:nvSpPr>
          <p:cNvPr id="57350" name="Segnaposto data 8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dirty="0" smtClean="0"/>
              <a:t>10 Settembre 2014</a:t>
            </a:r>
          </a:p>
        </p:txBody>
      </p:sp>
      <p:sp>
        <p:nvSpPr>
          <p:cNvPr id="57351" name="Segnaposto numero diapositiva 9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7403738-F892-4AC6-ACC2-373817243688}" type="slidenum">
              <a:rPr lang="it-IT" smtClean="0"/>
              <a:pPr/>
              <a:t>14</a:t>
            </a:fld>
            <a:endParaRPr lang="it-IT" smtClean="0"/>
          </a:p>
        </p:txBody>
      </p:sp>
      <p:sp>
        <p:nvSpPr>
          <p:cNvPr id="57352" name="Segnaposto piè di pagina 10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smtClean="0"/>
              <a:t>Stefano Dorato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304800" y="381000"/>
            <a:ext cx="8058150" cy="871538"/>
            <a:chOff x="192" y="240"/>
            <a:chExt cx="5076" cy="549"/>
          </a:xfrm>
        </p:grpSpPr>
        <p:pic>
          <p:nvPicPr>
            <p:cNvPr id="58376" name="Picture 3" descr="asean_fla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92" y="240"/>
              <a:ext cx="816" cy="5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8377" name="Line 4"/>
            <p:cNvSpPr>
              <a:spLocks noChangeShapeType="1"/>
            </p:cNvSpPr>
            <p:nvPr/>
          </p:nvSpPr>
          <p:spPr bwMode="auto">
            <a:xfrm>
              <a:off x="996" y="756"/>
              <a:ext cx="4272" cy="0"/>
            </a:xfrm>
            <a:prstGeom prst="line">
              <a:avLst/>
            </a:prstGeom>
            <a:noFill/>
            <a:ln w="57150">
              <a:solidFill>
                <a:srgbClr val="3333CC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it-IT"/>
            </a:p>
          </p:txBody>
        </p:sp>
      </p:grpSp>
      <p:sp>
        <p:nvSpPr>
          <p:cNvPr id="58371" name="Text Box 5"/>
          <p:cNvSpPr txBox="1">
            <a:spLocks noChangeArrowheads="1"/>
          </p:cNvSpPr>
          <p:nvPr/>
        </p:nvSpPr>
        <p:spPr bwMode="auto">
          <a:xfrm>
            <a:off x="1905000" y="609600"/>
            <a:ext cx="653256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5">
                    <a:lumMod val="75000"/>
                  </a:schemeClr>
                </a:solidFill>
              </a:rPr>
              <a:t>ASEAN Cosmetic Directive </a:t>
            </a:r>
            <a:r>
              <a:rPr kumimoji="1" lang="en-US" altLang="ja-JP" sz="2000" dirty="0" smtClean="0">
                <a:solidFill>
                  <a:schemeClr val="accent5">
                    <a:lumMod val="75000"/>
                  </a:schemeClr>
                </a:solidFill>
                <a:latin typeface="Antique Olive"/>
              </a:rPr>
              <a:t>(</a:t>
            </a:r>
            <a:r>
              <a:rPr kumimoji="1" lang="en-US" altLang="ja-JP" sz="2000" dirty="0" err="1" smtClean="0">
                <a:solidFill>
                  <a:schemeClr val="accent5">
                    <a:lumMod val="75000"/>
                  </a:schemeClr>
                </a:solidFill>
                <a:latin typeface="Antique Olive"/>
              </a:rPr>
              <a:t>etichettatura</a:t>
            </a:r>
            <a:r>
              <a:rPr kumimoji="1" lang="en-US" altLang="ja-JP" sz="2000" dirty="0" smtClean="0">
                <a:solidFill>
                  <a:schemeClr val="accent5">
                    <a:lumMod val="75000"/>
                  </a:schemeClr>
                </a:solidFill>
                <a:latin typeface="Antique Olive"/>
              </a:rPr>
              <a:t> 2)</a:t>
            </a:r>
            <a:r>
              <a:rPr kumimoji="1" lang="en-US" altLang="ja-JP" sz="2400" dirty="0" smtClean="0">
                <a:latin typeface="Antique Olive"/>
              </a:rPr>
              <a:t> </a:t>
            </a:r>
            <a:endParaRPr kumimoji="1" lang="en-US" altLang="ja-JP" sz="2400" dirty="0">
              <a:latin typeface="Antique Olive"/>
            </a:endParaRPr>
          </a:p>
        </p:txBody>
      </p:sp>
      <p:sp>
        <p:nvSpPr>
          <p:cNvPr id="58372" name="Text Box 8"/>
          <p:cNvSpPr txBox="1">
            <a:spLocks noChangeArrowheads="1"/>
          </p:cNvSpPr>
          <p:nvPr/>
        </p:nvSpPr>
        <p:spPr bwMode="auto">
          <a:xfrm>
            <a:off x="228600" y="1219200"/>
            <a:ext cx="8610600" cy="6340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kumimoji="1" lang="en-US" altLang="ja-JP" sz="2000" dirty="0">
              <a:latin typeface="Antique Olive"/>
            </a:endParaRPr>
          </a:p>
          <a:p>
            <a:pPr>
              <a:buFont typeface="Arial" pitchFamily="34" charset="0"/>
              <a:buChar char="•"/>
            </a:pPr>
            <a:r>
              <a:rPr kumimoji="1" lang="en-US" altLang="ja-JP" dirty="0" smtClean="0">
                <a:solidFill>
                  <a:srgbClr val="002060"/>
                </a:solidFill>
                <a:latin typeface="Verdana" pitchFamily="34" charset="0"/>
              </a:rPr>
              <a:t>  </a:t>
            </a:r>
            <a:r>
              <a:rPr kumimoji="1" lang="en-US" altLang="ja-JP" sz="2000" dirty="0" smtClean="0">
                <a:solidFill>
                  <a:srgbClr val="002060"/>
                </a:solidFill>
                <a:latin typeface="Antique Olive"/>
              </a:rPr>
              <a:t>Nome </a:t>
            </a:r>
            <a:r>
              <a:rPr kumimoji="1" lang="en-US" altLang="ja-JP" sz="2000" dirty="0" err="1" smtClean="0">
                <a:solidFill>
                  <a:srgbClr val="002060"/>
                </a:solidFill>
                <a:latin typeface="Antique Olive"/>
              </a:rPr>
              <a:t>ed</a:t>
            </a:r>
            <a:r>
              <a:rPr kumimoji="1" lang="en-US" altLang="ja-JP" sz="2000" dirty="0" smtClean="0">
                <a:solidFill>
                  <a:srgbClr val="002060"/>
                </a:solidFill>
                <a:latin typeface="Antique Olive"/>
              </a:rPr>
              <a:t> </a:t>
            </a:r>
            <a:r>
              <a:rPr kumimoji="1" lang="en-US" altLang="ja-JP" sz="2000" dirty="0" err="1" smtClean="0">
                <a:solidFill>
                  <a:srgbClr val="002060"/>
                </a:solidFill>
                <a:latin typeface="Antique Olive"/>
              </a:rPr>
              <a:t>indirizzo</a:t>
            </a:r>
            <a:r>
              <a:rPr kumimoji="1" lang="en-US" altLang="ja-JP" sz="2000" dirty="0" smtClean="0">
                <a:solidFill>
                  <a:srgbClr val="002060"/>
                </a:solidFill>
                <a:latin typeface="Antique Olive"/>
              </a:rPr>
              <a:t> </a:t>
            </a:r>
            <a:r>
              <a:rPr kumimoji="1" lang="en-US" altLang="ja-JP" sz="2000" dirty="0" err="1" smtClean="0">
                <a:solidFill>
                  <a:srgbClr val="002060"/>
                </a:solidFill>
                <a:latin typeface="Antique Olive"/>
              </a:rPr>
              <a:t>dell’azienda</a:t>
            </a:r>
            <a:r>
              <a:rPr kumimoji="1" lang="en-US" altLang="ja-JP" sz="2000" dirty="0" smtClean="0">
                <a:solidFill>
                  <a:srgbClr val="002060"/>
                </a:solidFill>
                <a:latin typeface="Antique Olive"/>
              </a:rPr>
              <a:t> </a:t>
            </a:r>
            <a:r>
              <a:rPr kumimoji="1" lang="en-US" altLang="ja-JP" sz="2000" dirty="0" err="1" smtClean="0">
                <a:solidFill>
                  <a:srgbClr val="002060"/>
                </a:solidFill>
                <a:latin typeface="Antique Olive"/>
              </a:rPr>
              <a:t>responsabile</a:t>
            </a:r>
            <a:r>
              <a:rPr kumimoji="1" lang="en-US" altLang="ja-JP" sz="2000" dirty="0" smtClean="0">
                <a:solidFill>
                  <a:srgbClr val="002060"/>
                </a:solidFill>
                <a:latin typeface="Antique Olive"/>
              </a:rPr>
              <a:t> </a:t>
            </a:r>
            <a:r>
              <a:rPr kumimoji="1" lang="en-US" altLang="ja-JP" sz="2000" dirty="0" err="1" smtClean="0">
                <a:solidFill>
                  <a:srgbClr val="002060"/>
                </a:solidFill>
                <a:latin typeface="Antique Olive"/>
              </a:rPr>
              <a:t>dell’immissione</a:t>
            </a:r>
            <a:r>
              <a:rPr kumimoji="1" lang="en-US" altLang="ja-JP" sz="2000" dirty="0" smtClean="0">
                <a:solidFill>
                  <a:srgbClr val="002060"/>
                </a:solidFill>
                <a:latin typeface="Antique Olive"/>
              </a:rPr>
              <a:t> </a:t>
            </a:r>
            <a:r>
              <a:rPr kumimoji="1" lang="en-US" altLang="ja-JP" sz="2000" dirty="0" err="1" smtClean="0">
                <a:solidFill>
                  <a:srgbClr val="002060"/>
                </a:solidFill>
                <a:latin typeface="Antique Olive"/>
              </a:rPr>
              <a:t>sul</a:t>
            </a:r>
            <a:r>
              <a:rPr kumimoji="1" lang="en-US" altLang="ja-JP" sz="2000" dirty="0" smtClean="0">
                <a:solidFill>
                  <a:srgbClr val="002060"/>
                </a:solidFill>
                <a:latin typeface="Antique Olive"/>
              </a:rPr>
              <a:t> </a:t>
            </a:r>
            <a:r>
              <a:rPr kumimoji="1" lang="en-US" altLang="ja-JP" sz="2000" dirty="0" err="1" smtClean="0">
                <a:solidFill>
                  <a:srgbClr val="002060"/>
                </a:solidFill>
                <a:latin typeface="Antique Olive"/>
              </a:rPr>
              <a:t>mercato</a:t>
            </a:r>
            <a:r>
              <a:rPr kumimoji="1" lang="en-US" altLang="ja-JP" sz="2000" dirty="0" smtClean="0">
                <a:solidFill>
                  <a:srgbClr val="002060"/>
                </a:solidFill>
                <a:latin typeface="Antique Olive"/>
              </a:rPr>
              <a:t> locale (non è </a:t>
            </a:r>
            <a:r>
              <a:rPr kumimoji="1" lang="en-US" altLang="ja-JP" sz="2000" dirty="0" err="1" smtClean="0">
                <a:solidFill>
                  <a:srgbClr val="002060"/>
                </a:solidFill>
                <a:latin typeface="Antique Olive"/>
              </a:rPr>
              <a:t>possibile</a:t>
            </a:r>
            <a:r>
              <a:rPr kumimoji="1" lang="en-US" altLang="ja-JP" sz="2000" dirty="0" smtClean="0">
                <a:solidFill>
                  <a:srgbClr val="002060"/>
                </a:solidFill>
                <a:latin typeface="Antique Olive"/>
              </a:rPr>
              <a:t> un solo </a:t>
            </a:r>
            <a:r>
              <a:rPr kumimoji="1" lang="en-US" altLang="ja-JP" sz="2000" dirty="0" err="1" smtClean="0">
                <a:solidFill>
                  <a:srgbClr val="002060"/>
                </a:solidFill>
                <a:latin typeface="Antique Olive"/>
              </a:rPr>
              <a:t>indirizzo</a:t>
            </a:r>
            <a:r>
              <a:rPr kumimoji="1" lang="en-US" altLang="ja-JP" sz="2000" dirty="0" smtClean="0">
                <a:solidFill>
                  <a:srgbClr val="002060"/>
                </a:solidFill>
                <a:latin typeface="Antique Olive"/>
              </a:rPr>
              <a:t> per </a:t>
            </a:r>
            <a:r>
              <a:rPr kumimoji="1" lang="en-US" altLang="ja-JP" sz="2000" dirty="0" err="1" smtClean="0">
                <a:solidFill>
                  <a:srgbClr val="002060"/>
                </a:solidFill>
                <a:latin typeface="Antique Olive"/>
              </a:rPr>
              <a:t>tutti</a:t>
            </a:r>
            <a:r>
              <a:rPr kumimoji="1" lang="en-US" altLang="ja-JP" sz="2000" dirty="0" smtClean="0">
                <a:solidFill>
                  <a:srgbClr val="002060"/>
                </a:solidFill>
                <a:latin typeface="Antique Olive"/>
              </a:rPr>
              <a:t> </a:t>
            </a:r>
            <a:r>
              <a:rPr kumimoji="1" lang="en-US" altLang="ja-JP" sz="2000" dirty="0" err="1" smtClean="0">
                <a:solidFill>
                  <a:srgbClr val="002060"/>
                </a:solidFill>
                <a:latin typeface="Antique Olive"/>
              </a:rPr>
              <a:t>i</a:t>
            </a:r>
            <a:r>
              <a:rPr kumimoji="1" lang="en-US" altLang="ja-JP" sz="2000" dirty="0" smtClean="0">
                <a:solidFill>
                  <a:srgbClr val="002060"/>
                </a:solidFill>
                <a:latin typeface="Antique Olive"/>
              </a:rPr>
              <a:t> </a:t>
            </a:r>
            <a:r>
              <a:rPr kumimoji="1" lang="en-US" altLang="ja-JP" sz="2000" dirty="0" err="1" smtClean="0">
                <a:solidFill>
                  <a:srgbClr val="002060"/>
                </a:solidFill>
                <a:latin typeface="Antique Olive"/>
              </a:rPr>
              <a:t>paesi</a:t>
            </a:r>
            <a:r>
              <a:rPr kumimoji="1" lang="en-US" altLang="ja-JP" sz="2000" dirty="0" smtClean="0">
                <a:solidFill>
                  <a:srgbClr val="002060"/>
                </a:solidFill>
                <a:latin typeface="Antique Olive"/>
              </a:rPr>
              <a:t> ASEAN)</a:t>
            </a:r>
          </a:p>
          <a:p>
            <a:pPr eaLnBrk="0" hangingPunct="0">
              <a:buFont typeface="Arial" pitchFamily="34" charset="0"/>
              <a:buChar char="•"/>
            </a:pPr>
            <a:endParaRPr kumimoji="1" lang="en-US" altLang="ja-JP" sz="2000" dirty="0" smtClean="0">
              <a:solidFill>
                <a:srgbClr val="002060"/>
              </a:solidFill>
              <a:latin typeface="Antique Olive"/>
            </a:endParaRPr>
          </a:p>
          <a:p>
            <a:pPr eaLnBrk="0" hangingPunct="0">
              <a:buFont typeface="Arial" pitchFamily="34" charset="0"/>
              <a:buChar char="•"/>
            </a:pPr>
            <a:r>
              <a:rPr kumimoji="1" lang="en-US" altLang="ja-JP" sz="2000" dirty="0" err="1" smtClean="0">
                <a:solidFill>
                  <a:srgbClr val="002060"/>
                </a:solidFill>
                <a:latin typeface="Antique Olive"/>
              </a:rPr>
              <a:t>Numero</a:t>
            </a:r>
            <a:r>
              <a:rPr kumimoji="1" lang="en-US" altLang="ja-JP" sz="2000" dirty="0" smtClean="0">
                <a:solidFill>
                  <a:srgbClr val="002060"/>
                </a:solidFill>
                <a:latin typeface="Antique Olive"/>
              </a:rPr>
              <a:t> </a:t>
            </a:r>
            <a:r>
              <a:rPr kumimoji="1" lang="en-US" altLang="ja-JP" sz="2000" dirty="0" err="1" smtClean="0">
                <a:solidFill>
                  <a:srgbClr val="002060"/>
                </a:solidFill>
                <a:latin typeface="Antique Olive"/>
              </a:rPr>
              <a:t>di</a:t>
            </a:r>
            <a:r>
              <a:rPr kumimoji="1" lang="en-US" altLang="ja-JP" sz="2000" dirty="0" smtClean="0">
                <a:solidFill>
                  <a:srgbClr val="002060"/>
                </a:solidFill>
                <a:latin typeface="Antique Olive"/>
              </a:rPr>
              <a:t> lotto</a:t>
            </a:r>
            <a:endParaRPr kumimoji="1" lang="en-US" altLang="ja-JP" sz="2000" dirty="0">
              <a:solidFill>
                <a:srgbClr val="002060"/>
              </a:solidFill>
              <a:latin typeface="Antique Olive"/>
            </a:endParaRPr>
          </a:p>
          <a:p>
            <a:pPr eaLnBrk="0" hangingPunct="0">
              <a:buFont typeface="Arial" pitchFamily="34" charset="0"/>
              <a:buChar char="•"/>
            </a:pPr>
            <a:endParaRPr lang="en-US" sz="2000" dirty="0">
              <a:solidFill>
                <a:srgbClr val="002060"/>
              </a:solidFill>
              <a:latin typeface="Antique Olive"/>
            </a:endParaRPr>
          </a:p>
          <a:p>
            <a:pPr eaLnBrk="0" hangingPunct="0">
              <a:buFont typeface="Arial" pitchFamily="34" charset="0"/>
              <a:buChar char="•"/>
            </a:pPr>
            <a:r>
              <a:rPr kumimoji="1" lang="en-US" altLang="ja-JP" sz="2000" dirty="0" smtClean="0">
                <a:solidFill>
                  <a:srgbClr val="002060"/>
                </a:solidFill>
                <a:latin typeface="Antique Olive"/>
              </a:rPr>
              <a:t> </a:t>
            </a:r>
            <a:r>
              <a:rPr kumimoji="1" lang="en-US" altLang="ja-JP" sz="2000" dirty="0" err="1" smtClean="0">
                <a:solidFill>
                  <a:srgbClr val="002060"/>
                </a:solidFill>
                <a:latin typeface="Antique Olive"/>
              </a:rPr>
              <a:t>Avvertenze</a:t>
            </a:r>
            <a:r>
              <a:rPr kumimoji="1" lang="en-US" altLang="ja-JP" sz="2000" dirty="0" smtClean="0">
                <a:solidFill>
                  <a:srgbClr val="002060"/>
                </a:solidFill>
                <a:latin typeface="Antique Olive"/>
              </a:rPr>
              <a:t> </a:t>
            </a:r>
            <a:r>
              <a:rPr kumimoji="1" lang="en-US" altLang="ja-JP" sz="2000" dirty="0" err="1" smtClean="0">
                <a:solidFill>
                  <a:srgbClr val="002060"/>
                </a:solidFill>
                <a:latin typeface="Antique Olive"/>
              </a:rPr>
              <a:t>obbligatorie</a:t>
            </a:r>
            <a:r>
              <a:rPr kumimoji="1" lang="en-US" altLang="ja-JP" sz="2000" dirty="0" smtClean="0">
                <a:solidFill>
                  <a:srgbClr val="002060"/>
                </a:solidFill>
                <a:latin typeface="Antique Olive"/>
              </a:rPr>
              <a:t> (come </a:t>
            </a:r>
            <a:r>
              <a:rPr kumimoji="1" lang="en-US" altLang="ja-JP" sz="2000" dirty="0" err="1" smtClean="0">
                <a:solidFill>
                  <a:srgbClr val="002060"/>
                </a:solidFill>
                <a:latin typeface="Antique Olive"/>
              </a:rPr>
              <a:t>riportate</a:t>
            </a:r>
            <a:r>
              <a:rPr kumimoji="1" lang="en-US" altLang="ja-JP" sz="2000" dirty="0" smtClean="0">
                <a:solidFill>
                  <a:srgbClr val="002060"/>
                </a:solidFill>
                <a:latin typeface="Antique Olive"/>
              </a:rPr>
              <a:t> </a:t>
            </a:r>
            <a:r>
              <a:rPr kumimoji="1" lang="en-US" altLang="ja-JP" sz="2000" dirty="0" err="1" smtClean="0">
                <a:solidFill>
                  <a:srgbClr val="002060"/>
                </a:solidFill>
                <a:latin typeface="Antique Olive"/>
              </a:rPr>
              <a:t>negli</a:t>
            </a:r>
            <a:r>
              <a:rPr kumimoji="1" lang="en-US" altLang="ja-JP" sz="2000" dirty="0" smtClean="0">
                <a:solidFill>
                  <a:srgbClr val="002060"/>
                </a:solidFill>
                <a:latin typeface="Antique Olive"/>
              </a:rPr>
              <a:t> </a:t>
            </a:r>
            <a:r>
              <a:rPr kumimoji="1" lang="en-US" altLang="ja-JP" sz="2000" dirty="0" err="1" smtClean="0">
                <a:solidFill>
                  <a:srgbClr val="002060"/>
                </a:solidFill>
                <a:latin typeface="Antique Olive"/>
              </a:rPr>
              <a:t>allegati</a:t>
            </a:r>
            <a:r>
              <a:rPr kumimoji="1" lang="en-US" altLang="ja-JP" sz="2000" dirty="0" smtClean="0">
                <a:solidFill>
                  <a:srgbClr val="002060"/>
                </a:solidFill>
                <a:latin typeface="Antique Olive"/>
              </a:rPr>
              <a:t> </a:t>
            </a:r>
            <a:r>
              <a:rPr lang="en-US" sz="2000" dirty="0" smtClean="0">
                <a:solidFill>
                  <a:srgbClr val="002060"/>
                </a:solidFill>
                <a:latin typeface="Antique Olive"/>
              </a:rPr>
              <a:t>III</a:t>
            </a:r>
            <a:r>
              <a:rPr lang="en-US" sz="2000" dirty="0">
                <a:solidFill>
                  <a:srgbClr val="002060"/>
                </a:solidFill>
                <a:latin typeface="Antique Olive"/>
              </a:rPr>
              <a:t>, IV, VI, VII)</a:t>
            </a:r>
            <a:r>
              <a:rPr kumimoji="1" lang="en-US" altLang="ja-JP" sz="2000" dirty="0">
                <a:solidFill>
                  <a:srgbClr val="002060"/>
                </a:solidFill>
                <a:latin typeface="Antique Olive"/>
              </a:rPr>
              <a:t> </a:t>
            </a:r>
            <a:r>
              <a:rPr kumimoji="1" lang="en-US" altLang="ja-JP" sz="2000" dirty="0" smtClean="0">
                <a:solidFill>
                  <a:srgbClr val="002060"/>
                </a:solidFill>
                <a:latin typeface="Antique Olive"/>
              </a:rPr>
              <a:t>o </a:t>
            </a:r>
            <a:r>
              <a:rPr kumimoji="1" lang="en-US" altLang="ja-JP" sz="2000" dirty="0" err="1" smtClean="0">
                <a:solidFill>
                  <a:srgbClr val="002060"/>
                </a:solidFill>
                <a:latin typeface="Antique Olive"/>
              </a:rPr>
              <a:t>volontarie</a:t>
            </a:r>
            <a:endParaRPr kumimoji="1" lang="en-US" altLang="ja-JP" sz="2000" dirty="0">
              <a:solidFill>
                <a:srgbClr val="002060"/>
              </a:solidFill>
              <a:latin typeface="Antique Olive"/>
            </a:endParaRPr>
          </a:p>
          <a:p>
            <a:pPr eaLnBrk="0" hangingPunct="0">
              <a:buFont typeface="Arial" pitchFamily="34" charset="0"/>
              <a:buChar char="•"/>
            </a:pPr>
            <a:endParaRPr kumimoji="1" lang="en-US" altLang="ja-JP" sz="2000" dirty="0">
              <a:solidFill>
                <a:srgbClr val="002060"/>
              </a:solidFill>
              <a:latin typeface="Antique Olive"/>
            </a:endParaRPr>
          </a:p>
          <a:p>
            <a:pPr eaLnBrk="0" hangingPunct="0">
              <a:buFont typeface="Arial" pitchFamily="34" charset="0"/>
              <a:buChar char="•"/>
            </a:pPr>
            <a:r>
              <a:rPr kumimoji="1" lang="en-US" altLang="ja-JP" sz="2000" dirty="0" smtClean="0">
                <a:solidFill>
                  <a:srgbClr val="002060"/>
                </a:solidFill>
                <a:latin typeface="Antique Olive"/>
              </a:rPr>
              <a:t>  </a:t>
            </a:r>
            <a:r>
              <a:rPr kumimoji="1" lang="en-US" altLang="ja-JP" sz="2000" dirty="0" err="1" smtClean="0">
                <a:solidFill>
                  <a:srgbClr val="002060"/>
                </a:solidFill>
                <a:latin typeface="Antique Olive"/>
              </a:rPr>
              <a:t>Istruzioni</a:t>
            </a:r>
            <a:r>
              <a:rPr kumimoji="1" lang="en-US" altLang="ja-JP" sz="2000" dirty="0" smtClean="0">
                <a:solidFill>
                  <a:srgbClr val="002060"/>
                </a:solidFill>
                <a:latin typeface="Antique Olive"/>
              </a:rPr>
              <a:t> per </a:t>
            </a:r>
            <a:r>
              <a:rPr kumimoji="1" lang="en-US" altLang="ja-JP" sz="2000" dirty="0" err="1" smtClean="0">
                <a:solidFill>
                  <a:srgbClr val="002060"/>
                </a:solidFill>
                <a:latin typeface="Antique Olive"/>
              </a:rPr>
              <a:t>l’uso</a:t>
            </a:r>
            <a:endParaRPr kumimoji="1" lang="en-US" altLang="ja-JP" sz="2000" dirty="0" smtClean="0">
              <a:solidFill>
                <a:srgbClr val="002060"/>
              </a:solidFill>
              <a:latin typeface="Antique Olive"/>
            </a:endParaRPr>
          </a:p>
          <a:p>
            <a:pPr>
              <a:buFont typeface="Arial" pitchFamily="34" charset="0"/>
              <a:buChar char="•"/>
            </a:pPr>
            <a:endParaRPr lang="en-US" sz="2000" dirty="0" smtClean="0">
              <a:solidFill>
                <a:srgbClr val="002060"/>
              </a:solidFill>
              <a:latin typeface="Antique Olive"/>
            </a:endParaRPr>
          </a:p>
          <a:p>
            <a:pPr>
              <a:buFont typeface="Arial" pitchFamily="34" charset="0"/>
              <a:buChar char="•"/>
            </a:pPr>
            <a:r>
              <a:rPr kumimoji="1" lang="en-US" altLang="ja-JP" sz="2000" dirty="0" smtClean="0">
                <a:solidFill>
                  <a:srgbClr val="002060"/>
                </a:solidFill>
                <a:latin typeface="Antique Olive"/>
              </a:rPr>
              <a:t> Le </a:t>
            </a:r>
            <a:r>
              <a:rPr kumimoji="1" lang="en-US" altLang="ja-JP" sz="2000" dirty="0" err="1" smtClean="0">
                <a:solidFill>
                  <a:srgbClr val="002060"/>
                </a:solidFill>
                <a:latin typeface="Antique Olive"/>
              </a:rPr>
              <a:t>informazioni</a:t>
            </a:r>
            <a:r>
              <a:rPr kumimoji="1" lang="en-US" altLang="ja-JP" sz="2000" dirty="0" smtClean="0">
                <a:solidFill>
                  <a:srgbClr val="002060"/>
                </a:solidFill>
                <a:latin typeface="Antique Olive"/>
              </a:rPr>
              <a:t> </a:t>
            </a:r>
            <a:r>
              <a:rPr kumimoji="1" lang="en-US" altLang="ja-JP" sz="2000" dirty="0" err="1" smtClean="0">
                <a:solidFill>
                  <a:srgbClr val="002060"/>
                </a:solidFill>
                <a:latin typeface="Antique Olive"/>
              </a:rPr>
              <a:t>devono</a:t>
            </a:r>
            <a:r>
              <a:rPr kumimoji="1" lang="en-US" altLang="ja-JP" sz="2000" dirty="0" smtClean="0">
                <a:solidFill>
                  <a:srgbClr val="002060"/>
                </a:solidFill>
                <a:latin typeface="Antique Olive"/>
              </a:rPr>
              <a:t> </a:t>
            </a:r>
            <a:r>
              <a:rPr kumimoji="1" lang="en-US" altLang="ja-JP" sz="2000" dirty="0" err="1" smtClean="0">
                <a:solidFill>
                  <a:srgbClr val="002060"/>
                </a:solidFill>
                <a:latin typeface="Antique Olive"/>
              </a:rPr>
              <a:t>essere</a:t>
            </a:r>
            <a:r>
              <a:rPr kumimoji="1" lang="en-US" altLang="ja-JP" sz="2000" dirty="0" smtClean="0">
                <a:solidFill>
                  <a:srgbClr val="002060"/>
                </a:solidFill>
                <a:latin typeface="Antique Olive"/>
              </a:rPr>
              <a:t> </a:t>
            </a:r>
            <a:r>
              <a:rPr kumimoji="1" lang="en-US" altLang="ja-JP" sz="2000" dirty="0" err="1" smtClean="0">
                <a:solidFill>
                  <a:srgbClr val="002060"/>
                </a:solidFill>
                <a:latin typeface="Antique Olive"/>
              </a:rPr>
              <a:t>leggibili</a:t>
            </a:r>
            <a:r>
              <a:rPr kumimoji="1" lang="en-US" altLang="ja-JP" sz="2000" dirty="0" smtClean="0">
                <a:solidFill>
                  <a:srgbClr val="002060"/>
                </a:solidFill>
                <a:latin typeface="Antique Olive"/>
              </a:rPr>
              <a:t>, </a:t>
            </a:r>
            <a:r>
              <a:rPr kumimoji="1" lang="en-US" altLang="ja-JP" sz="2000" dirty="0" err="1" smtClean="0">
                <a:solidFill>
                  <a:srgbClr val="002060"/>
                </a:solidFill>
                <a:latin typeface="Antique Olive"/>
              </a:rPr>
              <a:t>comprensibili</a:t>
            </a:r>
            <a:r>
              <a:rPr kumimoji="1" lang="en-US" altLang="ja-JP" sz="2000" dirty="0" smtClean="0">
                <a:solidFill>
                  <a:srgbClr val="002060"/>
                </a:solidFill>
                <a:latin typeface="Antique Olive"/>
              </a:rPr>
              <a:t> e </a:t>
            </a:r>
            <a:r>
              <a:rPr kumimoji="1" lang="en-US" altLang="ja-JP" sz="2000" dirty="0" err="1" smtClean="0">
                <a:solidFill>
                  <a:srgbClr val="002060"/>
                </a:solidFill>
                <a:latin typeface="Antique Olive"/>
              </a:rPr>
              <a:t>indelebili</a:t>
            </a:r>
            <a:r>
              <a:rPr lang="en-US" sz="2000" dirty="0" smtClean="0">
                <a:solidFill>
                  <a:srgbClr val="002060"/>
                </a:solidFill>
                <a:latin typeface="Antique Olive"/>
              </a:rPr>
              <a:t> </a:t>
            </a:r>
          </a:p>
          <a:p>
            <a:pPr>
              <a:buFont typeface="Arial" pitchFamily="34" charset="0"/>
              <a:buChar char="•"/>
            </a:pPr>
            <a:endParaRPr lang="it-IT" sz="2000" dirty="0" smtClean="0">
              <a:solidFill>
                <a:srgbClr val="002060"/>
              </a:solidFill>
              <a:latin typeface="Antique Olive"/>
            </a:endParaRP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02060"/>
                </a:solidFill>
                <a:latin typeface="Antique Olive"/>
              </a:rPr>
              <a:t> Si </a:t>
            </a:r>
            <a:r>
              <a:rPr lang="en-US" sz="2000" dirty="0" err="1" smtClean="0">
                <a:solidFill>
                  <a:srgbClr val="002060"/>
                </a:solidFill>
                <a:latin typeface="Antique Olive"/>
              </a:rPr>
              <a:t>devono</a:t>
            </a:r>
            <a:r>
              <a:rPr lang="en-US" sz="2000" dirty="0" smtClean="0">
                <a:solidFill>
                  <a:srgbClr val="002060"/>
                </a:solidFill>
                <a:latin typeface="Antique Olive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Antique Olive"/>
              </a:rPr>
              <a:t>usare</a:t>
            </a:r>
            <a:r>
              <a:rPr lang="en-US" sz="2000" dirty="0" smtClean="0">
                <a:solidFill>
                  <a:srgbClr val="002060"/>
                </a:solidFill>
                <a:latin typeface="Antique Olive"/>
              </a:rPr>
              <a:t> la lingua </a:t>
            </a:r>
            <a:r>
              <a:rPr lang="en-US" sz="2000" dirty="0" err="1" smtClean="0">
                <a:solidFill>
                  <a:srgbClr val="002060"/>
                </a:solidFill>
                <a:latin typeface="Antique Olive"/>
              </a:rPr>
              <a:t>inglese</a:t>
            </a:r>
            <a:r>
              <a:rPr lang="en-US" sz="2000" dirty="0" smtClean="0">
                <a:solidFill>
                  <a:srgbClr val="002060"/>
                </a:solidFill>
                <a:latin typeface="Antique Olive"/>
              </a:rPr>
              <a:t> e/o </a:t>
            </a:r>
            <a:r>
              <a:rPr lang="en-US" sz="2000" dirty="0" err="1" smtClean="0">
                <a:solidFill>
                  <a:srgbClr val="002060"/>
                </a:solidFill>
                <a:latin typeface="Antique Olive"/>
              </a:rPr>
              <a:t>quella</a:t>
            </a:r>
            <a:r>
              <a:rPr lang="en-US" sz="2000" dirty="0" smtClean="0">
                <a:solidFill>
                  <a:srgbClr val="002060"/>
                </a:solidFill>
                <a:latin typeface="Antique Olive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Antique Olive"/>
              </a:rPr>
              <a:t>nazionale</a:t>
            </a:r>
            <a:endParaRPr lang="en-US" sz="2000" dirty="0" smtClean="0">
              <a:solidFill>
                <a:srgbClr val="002060"/>
              </a:solidFill>
              <a:latin typeface="Antique Olive"/>
            </a:endParaRPr>
          </a:p>
          <a:p>
            <a:pPr eaLnBrk="0" hangingPunct="0">
              <a:buFont typeface="Arial" pitchFamily="34" charset="0"/>
              <a:buChar char="•"/>
            </a:pPr>
            <a:endParaRPr kumimoji="1" lang="en-US" altLang="ja-JP" dirty="0">
              <a:solidFill>
                <a:srgbClr val="002060"/>
              </a:solidFill>
              <a:latin typeface="Verdana" pitchFamily="34" charset="0"/>
            </a:endParaRPr>
          </a:p>
          <a:p>
            <a:pPr eaLnBrk="0" hangingPunct="0">
              <a:buFont typeface="Arial" pitchFamily="34" charset="0"/>
              <a:buChar char="•"/>
            </a:pPr>
            <a:endParaRPr kumimoji="1" lang="en-US" altLang="ja-JP" dirty="0">
              <a:solidFill>
                <a:srgbClr val="002060"/>
              </a:solidFill>
              <a:latin typeface="Verdana" pitchFamily="34" charset="0"/>
            </a:endParaRPr>
          </a:p>
          <a:p>
            <a:pPr eaLnBrk="0" hangingPunct="0">
              <a:buFont typeface="Arial" pitchFamily="34" charset="0"/>
              <a:buChar char="•"/>
            </a:pPr>
            <a:endParaRPr kumimoji="1" lang="en-US" altLang="ja-JP" dirty="0">
              <a:solidFill>
                <a:srgbClr val="002060"/>
              </a:solidFill>
              <a:latin typeface="Verdana" pitchFamily="34" charset="0"/>
            </a:endParaRPr>
          </a:p>
          <a:p>
            <a:pPr eaLnBrk="0" hangingPunct="0">
              <a:buFont typeface="Arial" pitchFamily="34" charset="0"/>
              <a:buChar char="•"/>
            </a:pPr>
            <a:endParaRPr lang="it-IT" dirty="0">
              <a:latin typeface="Verdana" pitchFamily="34" charset="0"/>
            </a:endParaRPr>
          </a:p>
          <a:p>
            <a:pPr eaLnBrk="0" hangingPunct="0">
              <a:buFont typeface="Arial" pitchFamily="34" charset="0"/>
              <a:buChar char="•"/>
            </a:pPr>
            <a:endParaRPr kumimoji="1" lang="en-US" altLang="ja-JP" dirty="0">
              <a:latin typeface="Verdana" pitchFamily="34" charset="0"/>
            </a:endParaRPr>
          </a:p>
          <a:p>
            <a:pPr eaLnBrk="0" hangingPunct="0">
              <a:buFont typeface="Arial" pitchFamily="34" charset="0"/>
              <a:buChar char="•"/>
            </a:pPr>
            <a:endParaRPr lang="it-IT" dirty="0">
              <a:latin typeface="Verdana" pitchFamily="34" charset="0"/>
            </a:endParaRPr>
          </a:p>
          <a:p>
            <a:pPr algn="just" eaLnBrk="0" hangingPunct="0">
              <a:buFont typeface="Arial" pitchFamily="34" charset="0"/>
              <a:buChar char="•"/>
            </a:pPr>
            <a:endParaRPr lang="it-IT" b="1" dirty="0">
              <a:solidFill>
                <a:srgbClr val="003399"/>
              </a:solidFill>
              <a:latin typeface="Verdana" pitchFamily="34" charset="0"/>
            </a:endParaRPr>
          </a:p>
        </p:txBody>
      </p:sp>
      <p:sp>
        <p:nvSpPr>
          <p:cNvPr id="58373" name="Segnaposto data 8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dirty="0" smtClean="0"/>
              <a:t>10 Settembre 2014</a:t>
            </a:r>
          </a:p>
        </p:txBody>
      </p:sp>
      <p:sp>
        <p:nvSpPr>
          <p:cNvPr id="58374" name="Segnaposto numero diapositiva 9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8F2F91A-699F-49D6-AB7E-89DCDC0D04CD}" type="slidenum">
              <a:rPr lang="it-IT" smtClean="0"/>
              <a:pPr/>
              <a:t>15</a:t>
            </a:fld>
            <a:endParaRPr lang="it-IT" smtClean="0"/>
          </a:p>
        </p:txBody>
      </p:sp>
      <p:sp>
        <p:nvSpPr>
          <p:cNvPr id="58375" name="Segnaposto piè di pagina 10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smtClean="0"/>
              <a:t>Stefano Dorato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304800" y="381000"/>
            <a:ext cx="8058150" cy="871538"/>
            <a:chOff x="192" y="240"/>
            <a:chExt cx="5076" cy="549"/>
          </a:xfrm>
        </p:grpSpPr>
        <p:pic>
          <p:nvPicPr>
            <p:cNvPr id="62472" name="Picture 3" descr="asean_fla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92" y="240"/>
              <a:ext cx="816" cy="5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2473" name="Line 4"/>
            <p:cNvSpPr>
              <a:spLocks noChangeShapeType="1"/>
            </p:cNvSpPr>
            <p:nvPr/>
          </p:nvSpPr>
          <p:spPr bwMode="auto">
            <a:xfrm>
              <a:off x="996" y="756"/>
              <a:ext cx="4272" cy="0"/>
            </a:xfrm>
            <a:prstGeom prst="line">
              <a:avLst/>
            </a:prstGeom>
            <a:noFill/>
            <a:ln w="57150">
              <a:solidFill>
                <a:srgbClr val="3333CC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it-IT"/>
            </a:p>
          </p:txBody>
        </p:sp>
      </p:grpSp>
      <p:sp>
        <p:nvSpPr>
          <p:cNvPr id="62467" name="Text Box 5"/>
          <p:cNvSpPr txBox="1">
            <a:spLocks noChangeArrowheads="1"/>
          </p:cNvSpPr>
          <p:nvPr/>
        </p:nvSpPr>
        <p:spPr bwMode="auto">
          <a:xfrm>
            <a:off x="1905000" y="609600"/>
            <a:ext cx="6400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5">
                    <a:lumMod val="75000"/>
                  </a:schemeClr>
                </a:solidFill>
              </a:rPr>
              <a:t>ASEAN Cosmetic Directive</a:t>
            </a:r>
            <a:endParaRPr kumimoji="1" lang="en-US" altLang="ja-JP" sz="2800" dirty="0">
              <a:latin typeface="Antique Olive"/>
            </a:endParaRPr>
          </a:p>
        </p:txBody>
      </p:sp>
      <p:sp>
        <p:nvSpPr>
          <p:cNvPr id="62468" name="Text Box 6"/>
          <p:cNvSpPr txBox="1">
            <a:spLocks noChangeArrowheads="1"/>
          </p:cNvSpPr>
          <p:nvPr/>
        </p:nvSpPr>
        <p:spPr bwMode="auto">
          <a:xfrm>
            <a:off x="304800" y="1752600"/>
            <a:ext cx="861060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l"/>
            </a:pPr>
            <a:r>
              <a:rPr kumimoji="1" lang="en-US" altLang="ja-JP" sz="2400" dirty="0">
                <a:solidFill>
                  <a:srgbClr val="002060"/>
                </a:solidFill>
                <a:latin typeface="Antique Olive"/>
              </a:rPr>
              <a:t>  </a:t>
            </a:r>
            <a:r>
              <a:rPr kumimoji="1" lang="en-US" altLang="ja-JP" sz="2400" dirty="0">
                <a:solidFill>
                  <a:srgbClr val="FF0000"/>
                </a:solidFill>
                <a:latin typeface="Antique Olive"/>
              </a:rPr>
              <a:t> Appendix VI</a:t>
            </a:r>
          </a:p>
          <a:p>
            <a:pPr>
              <a:spcBef>
                <a:spcPct val="50000"/>
              </a:spcBef>
            </a:pPr>
            <a:r>
              <a:rPr kumimoji="1" lang="en-US" altLang="ja-JP" sz="2400" dirty="0" err="1" smtClean="0">
                <a:solidFill>
                  <a:srgbClr val="002060"/>
                </a:solidFill>
                <a:latin typeface="Antique Olive"/>
              </a:rPr>
              <a:t>Tutti</a:t>
            </a:r>
            <a:r>
              <a:rPr kumimoji="1" lang="en-US" altLang="ja-JP" sz="2400" dirty="0" smtClean="0">
                <a:solidFill>
                  <a:srgbClr val="002060"/>
                </a:solidFill>
                <a:latin typeface="Antique Olive"/>
              </a:rPr>
              <a:t> </a:t>
            </a:r>
            <a:r>
              <a:rPr kumimoji="1" lang="en-US" altLang="ja-JP" sz="2400" dirty="0" err="1" smtClean="0">
                <a:solidFill>
                  <a:srgbClr val="002060"/>
                </a:solidFill>
                <a:latin typeface="Antique Olive"/>
              </a:rPr>
              <a:t>i</a:t>
            </a:r>
            <a:r>
              <a:rPr kumimoji="1" lang="en-US" altLang="ja-JP" sz="2400" dirty="0" smtClean="0">
                <a:solidFill>
                  <a:srgbClr val="002060"/>
                </a:solidFill>
                <a:latin typeface="Antique Olive"/>
              </a:rPr>
              <a:t> </a:t>
            </a:r>
            <a:r>
              <a:rPr kumimoji="1" lang="en-US" altLang="ja-JP" sz="2400" dirty="0" err="1" smtClean="0">
                <a:solidFill>
                  <a:srgbClr val="002060"/>
                </a:solidFill>
                <a:latin typeface="Antique Olive"/>
              </a:rPr>
              <a:t>cosmetici</a:t>
            </a:r>
            <a:r>
              <a:rPr kumimoji="1" lang="en-US" altLang="ja-JP" sz="2400" dirty="0" smtClean="0">
                <a:solidFill>
                  <a:srgbClr val="002060"/>
                </a:solidFill>
                <a:latin typeface="Antique Olive"/>
              </a:rPr>
              <a:t> </a:t>
            </a:r>
            <a:r>
              <a:rPr kumimoji="1" lang="en-US" altLang="ja-JP" sz="2400" dirty="0" err="1" smtClean="0">
                <a:solidFill>
                  <a:srgbClr val="002060"/>
                </a:solidFill>
                <a:latin typeface="Antique Olive"/>
              </a:rPr>
              <a:t>immessi</a:t>
            </a:r>
            <a:r>
              <a:rPr kumimoji="1" lang="en-US" altLang="ja-JP" sz="2400" dirty="0" smtClean="0">
                <a:solidFill>
                  <a:srgbClr val="002060"/>
                </a:solidFill>
                <a:latin typeface="Antique Olive"/>
              </a:rPr>
              <a:t> </a:t>
            </a:r>
            <a:r>
              <a:rPr kumimoji="1" lang="en-US" altLang="ja-JP" sz="2400" dirty="0" err="1" smtClean="0">
                <a:solidFill>
                  <a:srgbClr val="002060"/>
                </a:solidFill>
                <a:latin typeface="Antique Olive"/>
              </a:rPr>
              <a:t>sul</a:t>
            </a:r>
            <a:r>
              <a:rPr kumimoji="1" lang="en-US" altLang="ja-JP" sz="2400" dirty="0" smtClean="0">
                <a:solidFill>
                  <a:srgbClr val="002060"/>
                </a:solidFill>
                <a:latin typeface="Antique Olive"/>
              </a:rPr>
              <a:t> </a:t>
            </a:r>
            <a:r>
              <a:rPr kumimoji="1" lang="en-US" altLang="ja-JP" sz="2400" dirty="0" err="1" smtClean="0">
                <a:solidFill>
                  <a:srgbClr val="002060"/>
                </a:solidFill>
                <a:latin typeface="Antique Olive"/>
              </a:rPr>
              <a:t>mercato</a:t>
            </a:r>
            <a:r>
              <a:rPr kumimoji="1" lang="en-US" altLang="ja-JP" sz="2400" dirty="0" smtClean="0">
                <a:solidFill>
                  <a:srgbClr val="002060"/>
                </a:solidFill>
                <a:latin typeface="Antique Olive"/>
              </a:rPr>
              <a:t> </a:t>
            </a:r>
            <a:r>
              <a:rPr kumimoji="1" lang="en-US" altLang="ja-JP" sz="2400" dirty="0" err="1" smtClean="0">
                <a:solidFill>
                  <a:srgbClr val="002060"/>
                </a:solidFill>
                <a:latin typeface="Antique Olive"/>
              </a:rPr>
              <a:t>devono</a:t>
            </a:r>
            <a:r>
              <a:rPr kumimoji="1" lang="en-US" altLang="ja-JP" sz="2400" dirty="0" smtClean="0">
                <a:solidFill>
                  <a:srgbClr val="002060"/>
                </a:solidFill>
                <a:latin typeface="Antique Olive"/>
              </a:rPr>
              <a:t> </a:t>
            </a:r>
            <a:r>
              <a:rPr kumimoji="1" lang="en-US" altLang="ja-JP" sz="2400" dirty="0" err="1" smtClean="0">
                <a:solidFill>
                  <a:srgbClr val="002060"/>
                </a:solidFill>
                <a:latin typeface="Antique Olive"/>
              </a:rPr>
              <a:t>essere</a:t>
            </a:r>
            <a:r>
              <a:rPr kumimoji="1" lang="en-US" altLang="ja-JP" sz="2400" dirty="0" smtClean="0">
                <a:solidFill>
                  <a:srgbClr val="002060"/>
                </a:solidFill>
                <a:latin typeface="Antique Olive"/>
              </a:rPr>
              <a:t> </a:t>
            </a:r>
            <a:r>
              <a:rPr kumimoji="1" lang="en-US" altLang="ja-JP" sz="2400" dirty="0" err="1" smtClean="0">
                <a:solidFill>
                  <a:srgbClr val="002060"/>
                </a:solidFill>
                <a:latin typeface="Antique Olive"/>
              </a:rPr>
              <a:t>fabbricati</a:t>
            </a:r>
            <a:r>
              <a:rPr kumimoji="1" lang="en-US" altLang="ja-JP" sz="2400" dirty="0" smtClean="0">
                <a:solidFill>
                  <a:srgbClr val="002060"/>
                </a:solidFill>
                <a:latin typeface="Antique Olive"/>
              </a:rPr>
              <a:t> </a:t>
            </a:r>
            <a:r>
              <a:rPr kumimoji="1" lang="en-US" altLang="ja-JP" sz="2400" dirty="0" err="1" smtClean="0">
                <a:solidFill>
                  <a:srgbClr val="002060"/>
                </a:solidFill>
                <a:latin typeface="Antique Olive"/>
              </a:rPr>
              <a:t>secondo</a:t>
            </a:r>
            <a:r>
              <a:rPr kumimoji="1" lang="en-US" altLang="ja-JP" sz="2400" dirty="0" smtClean="0">
                <a:solidFill>
                  <a:srgbClr val="002060"/>
                </a:solidFill>
                <a:latin typeface="Antique Olive"/>
              </a:rPr>
              <a:t> le ASEAN </a:t>
            </a:r>
            <a:r>
              <a:rPr kumimoji="1" lang="en-US" altLang="ja-JP" sz="2400" dirty="0">
                <a:solidFill>
                  <a:srgbClr val="002060"/>
                </a:solidFill>
                <a:latin typeface="Antique Olive"/>
              </a:rPr>
              <a:t>Cosmetic GMP Guideline </a:t>
            </a:r>
            <a:r>
              <a:rPr kumimoji="1" lang="en-US" altLang="ja-JP" sz="2400" dirty="0" smtClean="0">
                <a:solidFill>
                  <a:srgbClr val="002060"/>
                </a:solidFill>
                <a:latin typeface="Antique Olive"/>
              </a:rPr>
              <a:t>o </a:t>
            </a:r>
            <a:r>
              <a:rPr kumimoji="1" lang="en-US" altLang="ja-JP" sz="2400" dirty="0" err="1" smtClean="0">
                <a:solidFill>
                  <a:srgbClr val="002060"/>
                </a:solidFill>
                <a:latin typeface="Antique Olive"/>
              </a:rPr>
              <a:t>linee</a:t>
            </a:r>
            <a:r>
              <a:rPr kumimoji="1" lang="en-US" altLang="ja-JP" sz="2400" dirty="0" smtClean="0">
                <a:solidFill>
                  <a:srgbClr val="002060"/>
                </a:solidFill>
                <a:latin typeface="Antique Olive"/>
              </a:rPr>
              <a:t> </a:t>
            </a:r>
            <a:r>
              <a:rPr kumimoji="1" lang="en-US" altLang="ja-JP" sz="2400" dirty="0" err="1" smtClean="0">
                <a:solidFill>
                  <a:srgbClr val="002060"/>
                </a:solidFill>
                <a:latin typeface="Antique Olive"/>
              </a:rPr>
              <a:t>guida</a:t>
            </a:r>
            <a:r>
              <a:rPr kumimoji="1" lang="en-US" altLang="ja-JP" sz="2400" dirty="0" smtClean="0">
                <a:solidFill>
                  <a:srgbClr val="002060"/>
                </a:solidFill>
                <a:latin typeface="Antique Olive"/>
              </a:rPr>
              <a:t> </a:t>
            </a:r>
            <a:r>
              <a:rPr kumimoji="1" lang="en-US" altLang="ja-JP" sz="2400" dirty="0" err="1" smtClean="0">
                <a:solidFill>
                  <a:srgbClr val="002060"/>
                </a:solidFill>
                <a:latin typeface="Antique Olive"/>
              </a:rPr>
              <a:t>equivalenti</a:t>
            </a:r>
            <a:r>
              <a:rPr kumimoji="1" lang="en-US" altLang="ja-JP" sz="2400" dirty="0" smtClean="0">
                <a:solidFill>
                  <a:srgbClr val="002060"/>
                </a:solidFill>
                <a:latin typeface="Antique Olive"/>
              </a:rPr>
              <a:t>:</a:t>
            </a:r>
            <a:endParaRPr kumimoji="1" lang="en-US" altLang="ja-JP" sz="2400" dirty="0">
              <a:solidFill>
                <a:srgbClr val="002060"/>
              </a:solidFill>
              <a:latin typeface="Antique Olive"/>
            </a:endParaRPr>
          </a:p>
          <a:p>
            <a:pPr lvl="2">
              <a:spcBef>
                <a:spcPct val="50000"/>
              </a:spcBef>
              <a:buFont typeface="Wingdings" pitchFamily="2" charset="2"/>
              <a:buChar char="v"/>
            </a:pPr>
            <a:r>
              <a:rPr lang="en-US" dirty="0">
                <a:solidFill>
                  <a:srgbClr val="002060"/>
                </a:solidFill>
                <a:latin typeface="Antique Olive"/>
              </a:rPr>
              <a:t>ASEAN GMP Guidelines (or ISO 22716:2007)</a:t>
            </a:r>
            <a:r>
              <a:rPr lang="en-US" dirty="0">
                <a:solidFill>
                  <a:srgbClr val="002060"/>
                </a:solidFill>
              </a:rPr>
              <a:t> </a:t>
            </a:r>
          </a:p>
          <a:p>
            <a:pPr lvl="2">
              <a:spcBef>
                <a:spcPct val="50000"/>
              </a:spcBef>
              <a:buFont typeface="Wingdings" pitchFamily="2" charset="2"/>
              <a:buChar char="v"/>
            </a:pPr>
            <a:r>
              <a:rPr kumimoji="1" lang="en-US" altLang="ja-JP" dirty="0">
                <a:solidFill>
                  <a:srgbClr val="002060"/>
                </a:solidFill>
                <a:latin typeface="Antique Olive"/>
              </a:rPr>
              <a:t>WHO for pharmaceuticals</a:t>
            </a:r>
          </a:p>
          <a:p>
            <a:pPr lvl="2">
              <a:spcBef>
                <a:spcPct val="50000"/>
              </a:spcBef>
              <a:buFont typeface="Wingdings" pitchFamily="2" charset="2"/>
              <a:buChar char="v"/>
            </a:pPr>
            <a:r>
              <a:rPr kumimoji="1" lang="en-US" altLang="ja-JP" dirty="0">
                <a:solidFill>
                  <a:srgbClr val="002060"/>
                </a:solidFill>
                <a:latin typeface="Antique Olive"/>
              </a:rPr>
              <a:t>PIC/S Australia for pharmaceuticals</a:t>
            </a:r>
          </a:p>
          <a:p>
            <a:pPr lvl="2">
              <a:spcBef>
                <a:spcPct val="50000"/>
              </a:spcBef>
              <a:buFont typeface="Wingdings" pitchFamily="2" charset="2"/>
              <a:buChar char="v"/>
            </a:pPr>
            <a:r>
              <a:rPr kumimoji="1" lang="en-US" altLang="ja-JP" dirty="0">
                <a:solidFill>
                  <a:srgbClr val="002060"/>
                </a:solidFill>
                <a:latin typeface="Antique Olive"/>
              </a:rPr>
              <a:t>COLIPA draft 1994</a:t>
            </a:r>
          </a:p>
          <a:p>
            <a:pPr lvl="2">
              <a:spcBef>
                <a:spcPct val="50000"/>
              </a:spcBef>
              <a:buFont typeface="Wingdings" pitchFamily="2" charset="2"/>
              <a:buChar char="v"/>
            </a:pPr>
            <a:r>
              <a:rPr kumimoji="1" lang="en-US" altLang="ja-JP" dirty="0">
                <a:solidFill>
                  <a:srgbClr val="002060"/>
                </a:solidFill>
                <a:latin typeface="Antique Olive"/>
              </a:rPr>
              <a:t>US CTFA draft April 28, 2005</a:t>
            </a:r>
          </a:p>
          <a:p>
            <a:pPr>
              <a:spcBef>
                <a:spcPct val="50000"/>
              </a:spcBef>
              <a:buFont typeface="Wingdings" pitchFamily="2" charset="2"/>
              <a:buNone/>
            </a:pPr>
            <a:endParaRPr kumimoji="1" lang="en-US" altLang="ja-JP" sz="600" dirty="0">
              <a:solidFill>
                <a:srgbClr val="002060"/>
              </a:solidFill>
              <a:latin typeface="Antique Olive"/>
            </a:endParaRPr>
          </a:p>
          <a:p>
            <a:pPr>
              <a:spcBef>
                <a:spcPct val="50000"/>
              </a:spcBef>
              <a:buFont typeface="Wingdings" pitchFamily="2" charset="2"/>
              <a:buNone/>
            </a:pPr>
            <a:r>
              <a:rPr kumimoji="1" lang="en-US" altLang="ja-JP" sz="2400" dirty="0">
                <a:solidFill>
                  <a:srgbClr val="002060"/>
                </a:solidFill>
                <a:latin typeface="Antique Olive"/>
              </a:rPr>
              <a:t>   </a:t>
            </a:r>
          </a:p>
        </p:txBody>
      </p:sp>
      <p:sp>
        <p:nvSpPr>
          <p:cNvPr id="62469" name="Segnaposto data 6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dirty="0" smtClean="0"/>
              <a:t>10 Settembre 2014</a:t>
            </a:r>
          </a:p>
        </p:txBody>
      </p:sp>
      <p:sp>
        <p:nvSpPr>
          <p:cNvPr id="62470" name="Segnaposto numero diapositiva 7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7CC9166-F72D-41E8-B6A1-E629DB95E401}" type="slidenum">
              <a:rPr lang="it-IT" smtClean="0"/>
              <a:pPr/>
              <a:t>16</a:t>
            </a:fld>
            <a:endParaRPr lang="it-IT" smtClean="0"/>
          </a:p>
        </p:txBody>
      </p:sp>
      <p:sp>
        <p:nvSpPr>
          <p:cNvPr id="62471" name="Segnaposto piè di pagina 8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smtClean="0"/>
              <a:t>Stefano Dorato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egnaposto data 3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dirty="0" smtClean="0"/>
              <a:t>10 Settembre 2014</a:t>
            </a:r>
          </a:p>
        </p:txBody>
      </p:sp>
      <p:sp>
        <p:nvSpPr>
          <p:cNvPr id="71683" name="Segnaposto piè di pagina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smtClean="0"/>
              <a:t>Stefano Dorato</a:t>
            </a:r>
          </a:p>
        </p:txBody>
      </p:sp>
      <p:sp>
        <p:nvSpPr>
          <p:cNvPr id="7168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8788" y="360363"/>
            <a:ext cx="8229600" cy="46196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2800" b="1" dirty="0" smtClean="0">
                <a:solidFill>
                  <a:schemeClr val="accent5">
                    <a:lumMod val="75000"/>
                  </a:schemeClr>
                </a:solidFill>
              </a:rPr>
              <a:t>ASEAN</a:t>
            </a:r>
            <a:endParaRPr lang="it-IT" sz="2800" dirty="0" smtClean="0">
              <a:solidFill>
                <a:schemeClr val="accent2"/>
              </a:solidFill>
              <a:latin typeface="Comic Sans MS" pitchFamily="66" charset="0"/>
            </a:endParaRPr>
          </a:p>
        </p:txBody>
      </p:sp>
      <p:sp>
        <p:nvSpPr>
          <p:cNvPr id="7168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26483" y="1065065"/>
            <a:ext cx="7772400" cy="40386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FontTx/>
              <a:buNone/>
            </a:pPr>
            <a:r>
              <a:rPr lang="it-IT" sz="2400" b="1" dirty="0" err="1" smtClean="0">
                <a:solidFill>
                  <a:srgbClr val="FF0000"/>
                </a:solidFill>
              </a:rPr>
              <a:t>Appendix</a:t>
            </a:r>
            <a:r>
              <a:rPr lang="it-IT" sz="2400" b="1" dirty="0" smtClean="0">
                <a:solidFill>
                  <a:srgbClr val="FF0000"/>
                </a:solidFill>
              </a:rPr>
              <a:t> III  </a:t>
            </a:r>
            <a:r>
              <a:rPr lang="it-IT" sz="2400" b="1" dirty="0" err="1" smtClean="0">
                <a:solidFill>
                  <a:srgbClr val="FF0000"/>
                </a:solidFill>
              </a:rPr>
              <a:t>to</a:t>
            </a:r>
            <a:r>
              <a:rPr lang="it-IT" sz="2400" b="1" dirty="0" smtClean="0">
                <a:solidFill>
                  <a:srgbClr val="FF0000"/>
                </a:solidFill>
              </a:rPr>
              <a:t> ASEAN </a:t>
            </a:r>
            <a:r>
              <a:rPr lang="it-IT" sz="2400" b="1" dirty="0" err="1" smtClean="0">
                <a:solidFill>
                  <a:srgbClr val="FF0000"/>
                </a:solidFill>
              </a:rPr>
              <a:t>Directive</a:t>
            </a:r>
            <a:r>
              <a:rPr lang="it-IT" sz="2400" b="1" dirty="0" smtClean="0">
                <a:solidFill>
                  <a:srgbClr val="FF0000"/>
                </a:solidFill>
              </a:rPr>
              <a:t> </a:t>
            </a:r>
            <a:r>
              <a:rPr lang="it-IT" sz="2400" b="1" dirty="0" err="1" smtClean="0">
                <a:solidFill>
                  <a:srgbClr val="FF0000"/>
                </a:solidFill>
              </a:rPr>
              <a:t>Claim</a:t>
            </a:r>
            <a:r>
              <a:rPr lang="it-IT" sz="2400" b="1" dirty="0" smtClean="0">
                <a:solidFill>
                  <a:srgbClr val="FF0000"/>
                </a:solidFill>
              </a:rPr>
              <a:t> </a:t>
            </a:r>
            <a:r>
              <a:rPr lang="it-IT" sz="2400" b="1" dirty="0" err="1" smtClean="0">
                <a:solidFill>
                  <a:srgbClr val="FF0000"/>
                </a:solidFill>
              </a:rPr>
              <a:t>Guidelines</a:t>
            </a:r>
            <a:r>
              <a:rPr lang="it-IT" sz="2400" b="1" dirty="0" smtClean="0">
                <a:solidFill>
                  <a:srgbClr val="FF0000"/>
                </a:solidFill>
              </a:rPr>
              <a:t> </a:t>
            </a:r>
          </a:p>
          <a:p>
            <a:pPr>
              <a:buFont typeface="Arial" pitchFamily="34" charset="0"/>
              <a:buNone/>
            </a:pPr>
            <a:endParaRPr lang="en-US" sz="2000" dirty="0" smtClean="0"/>
          </a:p>
          <a:p>
            <a:pPr>
              <a:buFont typeface="Arial" pitchFamily="34" charset="0"/>
              <a:buNone/>
            </a:pPr>
            <a:r>
              <a:rPr lang="en-US" sz="2400" dirty="0" smtClean="0"/>
              <a:t>1.</a:t>
            </a:r>
            <a:r>
              <a:rPr lang="en-US" sz="2400" dirty="0" smtClean="0">
                <a:solidFill>
                  <a:srgbClr val="002060"/>
                </a:solidFill>
              </a:rPr>
              <a:t> Products are judged as cosmetic or drug based on composition and proposed use (o</a:t>
            </a:r>
            <a:r>
              <a:rPr lang="it-IT" sz="2400" dirty="0" err="1" smtClean="0">
                <a:solidFill>
                  <a:srgbClr val="002060"/>
                </a:solidFill>
              </a:rPr>
              <a:t>nly</a:t>
            </a:r>
            <a:r>
              <a:rPr lang="it-IT" sz="2400" dirty="0" smtClean="0">
                <a:solidFill>
                  <a:srgbClr val="002060"/>
                </a:solidFill>
              </a:rPr>
              <a:t> </a:t>
            </a:r>
            <a:r>
              <a:rPr lang="it-IT" sz="2400" dirty="0" err="1" smtClean="0">
                <a:solidFill>
                  <a:srgbClr val="002060"/>
                </a:solidFill>
              </a:rPr>
              <a:t>cosmetic</a:t>
            </a:r>
            <a:r>
              <a:rPr lang="it-IT" sz="2400" dirty="0" smtClean="0">
                <a:solidFill>
                  <a:srgbClr val="002060"/>
                </a:solidFill>
              </a:rPr>
              <a:t> </a:t>
            </a:r>
            <a:r>
              <a:rPr lang="it-IT" sz="2400" dirty="0" err="1" smtClean="0">
                <a:solidFill>
                  <a:srgbClr val="002060"/>
                </a:solidFill>
              </a:rPr>
              <a:t>claimed</a:t>
            </a:r>
            <a:r>
              <a:rPr lang="it-IT" sz="2400" dirty="0" smtClean="0">
                <a:solidFill>
                  <a:srgbClr val="002060"/>
                </a:solidFill>
              </a:rPr>
              <a:t> </a:t>
            </a:r>
            <a:r>
              <a:rPr lang="it-IT" sz="2400" dirty="0" err="1" smtClean="0">
                <a:solidFill>
                  <a:srgbClr val="002060"/>
                </a:solidFill>
              </a:rPr>
              <a:t>benefits</a:t>
            </a:r>
            <a:r>
              <a:rPr lang="it-IT" sz="2400" dirty="0" smtClean="0">
                <a:solidFill>
                  <a:srgbClr val="002060"/>
                </a:solidFill>
              </a:rPr>
              <a:t>; no </a:t>
            </a:r>
            <a:r>
              <a:rPr lang="it-IT" sz="2400" dirty="0" err="1" smtClean="0">
                <a:solidFill>
                  <a:srgbClr val="002060"/>
                </a:solidFill>
              </a:rPr>
              <a:t>medicinal</a:t>
            </a:r>
            <a:r>
              <a:rPr lang="it-IT" sz="2400" dirty="0" smtClean="0">
                <a:solidFill>
                  <a:srgbClr val="002060"/>
                </a:solidFill>
              </a:rPr>
              <a:t> or </a:t>
            </a:r>
            <a:r>
              <a:rPr lang="it-IT" sz="2400" dirty="0" err="1" smtClean="0">
                <a:solidFill>
                  <a:srgbClr val="002060"/>
                </a:solidFill>
              </a:rPr>
              <a:t>therapeutic</a:t>
            </a:r>
            <a:r>
              <a:rPr lang="it-IT" sz="2400" dirty="0" smtClean="0">
                <a:solidFill>
                  <a:srgbClr val="002060"/>
                </a:solidFill>
              </a:rPr>
              <a:t>); </a:t>
            </a:r>
          </a:p>
          <a:p>
            <a:pPr eaLnBrk="1" hangingPunct="1">
              <a:buFontTx/>
              <a:buNone/>
            </a:pPr>
            <a:r>
              <a:rPr lang="en-US" sz="2400" dirty="0" smtClean="0">
                <a:solidFill>
                  <a:srgbClr val="002060"/>
                </a:solidFill>
              </a:rPr>
              <a:t>2. Proposed use is indicated by presentation, and claims on inserts, advertisements &amp; label</a:t>
            </a:r>
          </a:p>
          <a:p>
            <a:pPr eaLnBrk="1" hangingPunct="1">
              <a:buFontTx/>
              <a:buNone/>
            </a:pPr>
            <a:r>
              <a:rPr lang="en-US" sz="2400" dirty="0" smtClean="0">
                <a:solidFill>
                  <a:srgbClr val="002060"/>
                </a:solidFill>
              </a:rPr>
              <a:t>3. Cosmetic claims should be aligned with international practice and be supported</a:t>
            </a:r>
          </a:p>
          <a:p>
            <a:pPr eaLnBrk="1" hangingPunct="1">
              <a:buFontTx/>
              <a:buNone/>
            </a:pPr>
            <a:r>
              <a:rPr lang="en-US" sz="2400" dirty="0" smtClean="0">
                <a:solidFill>
                  <a:srgbClr val="002060"/>
                </a:solidFill>
              </a:rPr>
              <a:t>4. Cosmetic claims should be Justified by technical data and/or cosmetic formulation or preparation;</a:t>
            </a:r>
          </a:p>
          <a:p>
            <a:pPr eaLnBrk="1" hangingPunct="1">
              <a:buFontTx/>
              <a:buNone/>
            </a:pPr>
            <a:r>
              <a:rPr lang="en-US" sz="2400" dirty="0" smtClean="0">
                <a:solidFill>
                  <a:srgbClr val="002060"/>
                </a:solidFill>
              </a:rPr>
              <a:t>5.Text name, trademarks, pictures, figurative or other signs shall not be misleading also on the website.</a:t>
            </a:r>
            <a:endParaRPr lang="en-GB" sz="2400" dirty="0" smtClean="0">
              <a:solidFill>
                <a:srgbClr val="002060"/>
              </a:solidFill>
            </a:endParaRPr>
          </a:p>
        </p:txBody>
      </p:sp>
      <p:pic>
        <p:nvPicPr>
          <p:cNvPr id="71686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72313" y="74613"/>
            <a:ext cx="1905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687" name="Segnaposto numero diapositiva 7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459D378-3BA9-4992-AD07-12E97C13FCDD}" type="slidenum">
              <a:rPr lang="it-IT" smtClean="0"/>
              <a:pPr/>
              <a:t>17</a:t>
            </a:fld>
            <a:endParaRPr lang="it-IT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1027" descr="asean_fla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457200"/>
            <a:ext cx="1295400" cy="871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5779" name="Text Box 1029"/>
          <p:cNvSpPr txBox="1">
            <a:spLocks noChangeArrowheads="1"/>
          </p:cNvSpPr>
          <p:nvPr/>
        </p:nvSpPr>
        <p:spPr bwMode="auto">
          <a:xfrm>
            <a:off x="1600200" y="3810000"/>
            <a:ext cx="4572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kumimoji="1" lang="en-US" altLang="ja-JP" sz="2400">
                <a:latin typeface="Antique Olive"/>
              </a:rPr>
              <a:t>  </a:t>
            </a:r>
            <a:endParaRPr kumimoji="1" lang="en-US" altLang="ja-JP" sz="2400">
              <a:latin typeface="Times New Roman" pitchFamily="18" charset="0"/>
            </a:endParaRPr>
          </a:p>
        </p:txBody>
      </p:sp>
      <p:sp>
        <p:nvSpPr>
          <p:cNvPr id="75780" name="Text Box 1030"/>
          <p:cNvSpPr txBox="1">
            <a:spLocks noChangeArrowheads="1"/>
          </p:cNvSpPr>
          <p:nvPr/>
        </p:nvSpPr>
        <p:spPr bwMode="auto">
          <a:xfrm>
            <a:off x="914400" y="2112963"/>
            <a:ext cx="7620000" cy="3194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sz="3600" dirty="0">
                <a:solidFill>
                  <a:srgbClr val="002060"/>
                </a:solidFill>
              </a:rPr>
              <a:t>ASEAN Cosmetic Association website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endParaRPr lang="en-US" sz="3600" dirty="0"/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sz="3600" dirty="0"/>
              <a:t> </a:t>
            </a:r>
            <a:r>
              <a:rPr lang="en-US" sz="3600" dirty="0">
                <a:hlinkClick r:id="rId3"/>
              </a:rPr>
              <a:t>www.aseancosmetics.org</a:t>
            </a:r>
            <a:r>
              <a:rPr lang="en-US" sz="3600" dirty="0"/>
              <a:t> 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endParaRPr lang="en-US" sz="3600" i="1" dirty="0" smtClean="0">
              <a:solidFill>
                <a:srgbClr val="002060"/>
              </a:solidFill>
            </a:endParaRP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sz="3600" i="1" dirty="0" smtClean="0">
                <a:solidFill>
                  <a:srgbClr val="002060"/>
                </a:solidFill>
              </a:rPr>
              <a:t>download </a:t>
            </a:r>
            <a:r>
              <a:rPr lang="en-US" sz="3600" i="1" dirty="0">
                <a:solidFill>
                  <a:srgbClr val="002060"/>
                </a:solidFill>
              </a:rPr>
              <a:t>all documents that have been published and approved .</a:t>
            </a:r>
            <a:endParaRPr lang="en-US" sz="3600" dirty="0">
              <a:solidFill>
                <a:srgbClr val="002060"/>
              </a:solidFill>
            </a:endParaRPr>
          </a:p>
        </p:txBody>
      </p:sp>
      <p:sp>
        <p:nvSpPr>
          <p:cNvPr id="75781" name="Segnaposto data 5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dirty="0" smtClean="0"/>
              <a:t>10 Settembre 2014</a:t>
            </a:r>
          </a:p>
        </p:txBody>
      </p:sp>
      <p:sp>
        <p:nvSpPr>
          <p:cNvPr id="75782" name="Segnaposto numero diapositiva 6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7CFEE4C-34A0-4E74-B758-9C23279A9C6F}" type="slidenum">
              <a:rPr lang="it-IT" smtClean="0"/>
              <a:pPr/>
              <a:t>18</a:t>
            </a:fld>
            <a:endParaRPr lang="it-IT" smtClean="0"/>
          </a:p>
        </p:txBody>
      </p:sp>
      <p:sp>
        <p:nvSpPr>
          <p:cNvPr id="75783" name="Segnaposto piè di pagina 7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smtClean="0"/>
              <a:t>Stefano Dorato</a:t>
            </a:r>
          </a:p>
        </p:txBody>
      </p:sp>
      <p:sp>
        <p:nvSpPr>
          <p:cNvPr id="75784" name="Rettangolo 8"/>
          <p:cNvSpPr>
            <a:spLocks noChangeArrowheads="1"/>
          </p:cNvSpPr>
          <p:nvPr/>
        </p:nvSpPr>
        <p:spPr bwMode="auto">
          <a:xfrm>
            <a:off x="2319338" y="514350"/>
            <a:ext cx="405296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5">
                    <a:lumMod val="75000"/>
                  </a:schemeClr>
                </a:solidFill>
              </a:rPr>
              <a:t>ASEAN Cosmetic Directive</a:t>
            </a:r>
            <a:endParaRPr kumimoji="1" lang="en-US" altLang="ja-JP" sz="2800" dirty="0">
              <a:latin typeface="Antique Olive"/>
            </a:endParaRPr>
          </a:p>
        </p:txBody>
      </p:sp>
      <p:pic>
        <p:nvPicPr>
          <p:cNvPr id="75785" name="Picture 7" descr="ASEAN%20Log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07300" y="395288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378" name="Rectangle 2"/>
          <p:cNvSpPr>
            <a:spLocks noChangeArrowheads="1"/>
          </p:cNvSpPr>
          <p:nvPr/>
        </p:nvSpPr>
        <p:spPr bwMode="auto">
          <a:xfrm>
            <a:off x="304800" y="304800"/>
            <a:ext cx="8534400" cy="560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it-IT" sz="4400" b="1">
                <a:solidFill>
                  <a:srgbClr val="FF0000"/>
                </a:solidFill>
              </a:rPr>
              <a:t>ASEAN</a:t>
            </a:r>
          </a:p>
          <a:p>
            <a:pPr algn="ctr" eaLnBrk="0" hangingPunct="0"/>
            <a:r>
              <a:rPr lang="it-IT" sz="2800" b="1">
                <a:solidFill>
                  <a:srgbClr val="003399"/>
                </a:solidFill>
              </a:rPr>
              <a:t>ASEAN harmonized regulatory scheme.</a:t>
            </a:r>
          </a:p>
          <a:p>
            <a:pPr algn="just" eaLnBrk="0" hangingPunct="0"/>
            <a:endParaRPr lang="it-IT" sz="2800" b="1">
              <a:solidFill>
                <a:srgbClr val="003399"/>
              </a:solidFill>
            </a:endParaRPr>
          </a:p>
          <a:p>
            <a:pPr algn="ctr" eaLnBrk="0" hangingPunct="0"/>
            <a:r>
              <a:rPr lang="it-IT" sz="2400" b="1">
                <a:solidFill>
                  <a:srgbClr val="FF0000"/>
                </a:solidFill>
              </a:rPr>
              <a:t>ISTITUZIONI</a:t>
            </a:r>
          </a:p>
          <a:p>
            <a:pPr eaLnBrk="0" hangingPunct="0"/>
            <a:endParaRPr lang="it-IT" sz="2400"/>
          </a:p>
          <a:p>
            <a:pPr eaLnBrk="0" hangingPunct="0"/>
            <a:r>
              <a:rPr lang="en-US" sz="2400">
                <a:solidFill>
                  <a:srgbClr val="002060"/>
                </a:solidFill>
              </a:rPr>
              <a:t>•ACC: </a:t>
            </a:r>
            <a:r>
              <a:rPr lang="en-US" sz="2400" i="1">
                <a:solidFill>
                  <a:srgbClr val="002060"/>
                </a:solidFill>
              </a:rPr>
              <a:t>ASEAN Cosmetic Committee </a:t>
            </a:r>
          </a:p>
          <a:p>
            <a:pPr eaLnBrk="0" hangingPunct="0"/>
            <a:r>
              <a:rPr lang="en-US" sz="2400" i="1">
                <a:solidFill>
                  <a:srgbClr val="002060"/>
                </a:solidFill>
              </a:rPr>
              <a:t>(</a:t>
            </a:r>
            <a:r>
              <a:rPr lang="en-US" sz="2400">
                <a:solidFill>
                  <a:srgbClr val="002060"/>
                </a:solidFill>
              </a:rPr>
              <a:t>coordination, review and monitoring of the implementation of the Directive). Composed by representatives of each Member State, ASEAN Secretariat and ASEAN Cosmetic Association (ACA); </a:t>
            </a:r>
          </a:p>
          <a:p>
            <a:pPr eaLnBrk="0" hangingPunct="0"/>
            <a:endParaRPr lang="it-IT" sz="2400">
              <a:solidFill>
                <a:srgbClr val="002060"/>
              </a:solidFill>
            </a:endParaRPr>
          </a:p>
          <a:p>
            <a:pPr eaLnBrk="0" hangingPunct="0"/>
            <a:r>
              <a:rPr lang="en-US" sz="2400">
                <a:solidFill>
                  <a:srgbClr val="002060"/>
                </a:solidFill>
              </a:rPr>
              <a:t>•ACSB: </a:t>
            </a:r>
            <a:r>
              <a:rPr lang="en-US" sz="2400" i="1">
                <a:solidFill>
                  <a:srgbClr val="002060"/>
                </a:solidFill>
              </a:rPr>
              <a:t>ASEAN Cosmetic Scientific Body [</a:t>
            </a:r>
            <a:r>
              <a:rPr lang="en-US" sz="2400">
                <a:solidFill>
                  <a:srgbClr val="002060"/>
                </a:solidFill>
              </a:rPr>
              <a:t>makes recommendations to ACC on safety, technical and scientific matters (e.g. modification of annexes II to VII, borderline products)] </a:t>
            </a:r>
          </a:p>
          <a:p>
            <a:pPr eaLnBrk="0" hangingPunct="0"/>
            <a:endParaRPr lang="it-IT">
              <a:solidFill>
                <a:srgbClr val="002060"/>
              </a:solidFill>
            </a:endParaRPr>
          </a:p>
        </p:txBody>
      </p:sp>
      <p:sp>
        <p:nvSpPr>
          <p:cNvPr id="76803" name="Segnaposto data 2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dirty="0" smtClean="0"/>
              <a:t>10 Settembre 2014</a:t>
            </a:r>
          </a:p>
        </p:txBody>
      </p:sp>
      <p:sp>
        <p:nvSpPr>
          <p:cNvPr id="76804" name="Segnaposto piè di pagina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smtClean="0"/>
              <a:t>Stefano Dorato</a:t>
            </a:r>
          </a:p>
        </p:txBody>
      </p:sp>
      <p:sp>
        <p:nvSpPr>
          <p:cNvPr id="76805" name="Segnaposto numero diapositiva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A0C7900-E214-4C82-9F78-133737288CE1}" type="slidenum">
              <a:rPr lang="it-IT" smtClean="0"/>
              <a:pPr/>
              <a:t>19</a:t>
            </a:fld>
            <a:endParaRPr lang="it-IT" smtClean="0"/>
          </a:p>
        </p:txBody>
      </p:sp>
      <p:pic>
        <p:nvPicPr>
          <p:cNvPr id="76806" name="Picture 7" descr="ASEAN%20Log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2613" y="242888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73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73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573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573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7378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ChangeArrowheads="1"/>
          </p:cNvSpPr>
          <p:nvPr/>
        </p:nvSpPr>
        <p:spPr bwMode="auto">
          <a:xfrm>
            <a:off x="2286000" y="974725"/>
            <a:ext cx="4572000" cy="496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it-IT" sz="4000">
                <a:latin typeface="Verdana" pitchFamily="34" charset="0"/>
              </a:rPr>
              <a:t>ASEAN Harmonized</a:t>
            </a:r>
          </a:p>
          <a:p>
            <a:pPr eaLnBrk="0" hangingPunct="0">
              <a:spcBef>
                <a:spcPct val="50000"/>
              </a:spcBef>
            </a:pPr>
            <a:r>
              <a:rPr lang="it-IT" sz="4000">
                <a:latin typeface="Verdana" pitchFamily="34" charset="0"/>
              </a:rPr>
              <a:t>Regulatory Scheme</a:t>
            </a:r>
          </a:p>
          <a:p>
            <a:pPr eaLnBrk="0" hangingPunct="0">
              <a:spcBef>
                <a:spcPct val="50000"/>
              </a:spcBef>
            </a:pPr>
            <a:r>
              <a:rPr lang="it-IT" sz="4000">
                <a:latin typeface="Verdana" pitchFamily="34" charset="0"/>
              </a:rPr>
              <a:t>One single Regulatory Scheme</a:t>
            </a:r>
          </a:p>
        </p:txBody>
      </p:sp>
      <p:pic>
        <p:nvPicPr>
          <p:cNvPr id="4608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0548" y="193956"/>
            <a:ext cx="8644803" cy="5918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4" name="Segnaposto data 3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dirty="0" smtClean="0"/>
              <a:t>10 Settembre 2014</a:t>
            </a:r>
          </a:p>
        </p:txBody>
      </p:sp>
      <p:sp>
        <p:nvSpPr>
          <p:cNvPr id="46085" name="Segnaposto piè di pagina 5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smtClean="0"/>
              <a:t>Stefano Dorato</a:t>
            </a:r>
          </a:p>
        </p:txBody>
      </p:sp>
      <p:sp>
        <p:nvSpPr>
          <p:cNvPr id="46086" name="Segnaposto numero diapositiva 6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7A704EE-C09B-41BE-B276-B259E7051A93}" type="slidenum">
              <a:rPr lang="it-IT" smtClean="0"/>
              <a:pPr/>
              <a:t>2</a:t>
            </a:fld>
            <a:endParaRPr lang="it-IT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378" name="Rectangle 2"/>
          <p:cNvSpPr>
            <a:spLocks noChangeArrowheads="1"/>
          </p:cNvSpPr>
          <p:nvPr/>
        </p:nvSpPr>
        <p:spPr bwMode="auto">
          <a:xfrm>
            <a:off x="304800" y="304800"/>
            <a:ext cx="8534400" cy="7109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it-IT" sz="4400" b="1" dirty="0">
                <a:solidFill>
                  <a:srgbClr val="FF0000"/>
                </a:solidFill>
              </a:rPr>
              <a:t>ASEAN</a:t>
            </a:r>
          </a:p>
          <a:p>
            <a:pPr algn="ctr" eaLnBrk="0" hangingPunct="0"/>
            <a:r>
              <a:rPr lang="it-IT" sz="2800" b="1" dirty="0">
                <a:solidFill>
                  <a:srgbClr val="003399"/>
                </a:solidFill>
              </a:rPr>
              <a:t>ASEAN </a:t>
            </a:r>
            <a:r>
              <a:rPr lang="it-IT" sz="2800" b="1" dirty="0" err="1">
                <a:solidFill>
                  <a:srgbClr val="003399"/>
                </a:solidFill>
              </a:rPr>
              <a:t>harmonized</a:t>
            </a:r>
            <a:r>
              <a:rPr lang="it-IT" sz="2800" b="1" dirty="0">
                <a:solidFill>
                  <a:srgbClr val="003399"/>
                </a:solidFill>
              </a:rPr>
              <a:t> </a:t>
            </a:r>
            <a:r>
              <a:rPr lang="it-IT" sz="2800" b="1" dirty="0" err="1">
                <a:solidFill>
                  <a:srgbClr val="003399"/>
                </a:solidFill>
              </a:rPr>
              <a:t>regulatory</a:t>
            </a:r>
            <a:r>
              <a:rPr lang="it-IT" sz="2800" b="1" dirty="0">
                <a:solidFill>
                  <a:srgbClr val="003399"/>
                </a:solidFill>
              </a:rPr>
              <a:t> </a:t>
            </a:r>
            <a:r>
              <a:rPr lang="it-IT" sz="2800" b="1" dirty="0" err="1">
                <a:solidFill>
                  <a:srgbClr val="003399"/>
                </a:solidFill>
              </a:rPr>
              <a:t>scheme</a:t>
            </a:r>
            <a:r>
              <a:rPr lang="it-IT" sz="2800" b="1" dirty="0">
                <a:solidFill>
                  <a:srgbClr val="003399"/>
                </a:solidFill>
              </a:rPr>
              <a:t>.</a:t>
            </a:r>
          </a:p>
          <a:p>
            <a:pPr algn="ctr" eaLnBrk="0" hangingPunct="0"/>
            <a:r>
              <a:rPr lang="it-IT" sz="2400" b="1" dirty="0" smtClean="0">
                <a:solidFill>
                  <a:srgbClr val="FF0000"/>
                </a:solidFill>
              </a:rPr>
              <a:t>ISTITUZIONI</a:t>
            </a:r>
            <a:endParaRPr lang="it-IT" sz="2400" b="1" dirty="0">
              <a:solidFill>
                <a:srgbClr val="FF0000"/>
              </a:solidFill>
            </a:endParaRPr>
          </a:p>
          <a:p>
            <a:endParaRPr lang="en-US" sz="2400" dirty="0" smtClean="0">
              <a:solidFill>
                <a:srgbClr val="002060"/>
              </a:solidFill>
            </a:endParaRPr>
          </a:p>
          <a:p>
            <a:r>
              <a:rPr lang="en-US" sz="2400" dirty="0" smtClean="0">
                <a:solidFill>
                  <a:srgbClr val="002060"/>
                </a:solidFill>
              </a:rPr>
              <a:t>Directorate </a:t>
            </a:r>
            <a:r>
              <a:rPr lang="en-US" sz="2400" dirty="0">
                <a:solidFill>
                  <a:srgbClr val="002060"/>
                </a:solidFill>
              </a:rPr>
              <a:t>of Inspection and Certification,</a:t>
            </a:r>
          </a:p>
          <a:p>
            <a:r>
              <a:rPr lang="en-US" sz="2400" dirty="0">
                <a:solidFill>
                  <a:srgbClr val="002060"/>
                </a:solidFill>
              </a:rPr>
              <a:t>National Agency for Drug and Food Control,</a:t>
            </a:r>
          </a:p>
          <a:p>
            <a:r>
              <a:rPr lang="it-IT" sz="2400" b="1" dirty="0" smtClean="0">
                <a:solidFill>
                  <a:srgbClr val="002060"/>
                </a:solidFill>
              </a:rPr>
              <a:t>Indonesia – </a:t>
            </a:r>
            <a:r>
              <a:rPr lang="it-IT" sz="2400" b="1" dirty="0" smtClean="0">
                <a:solidFill>
                  <a:srgbClr val="002060"/>
                </a:solidFill>
                <a:hlinkClick r:id="rId2"/>
              </a:rPr>
              <a:t>www.pom.id</a:t>
            </a:r>
            <a:endParaRPr lang="it-IT" sz="2400" b="1" dirty="0" smtClean="0">
              <a:solidFill>
                <a:srgbClr val="002060"/>
              </a:solidFill>
            </a:endParaRPr>
          </a:p>
          <a:p>
            <a:endParaRPr lang="it-IT" sz="2400" dirty="0" smtClean="0">
              <a:solidFill>
                <a:srgbClr val="002060"/>
              </a:solidFill>
            </a:endParaRPr>
          </a:p>
          <a:p>
            <a:r>
              <a:rPr lang="it-IT" sz="2400" dirty="0" err="1" smtClean="0">
                <a:solidFill>
                  <a:srgbClr val="002060"/>
                </a:solidFill>
              </a:rPr>
              <a:t>Cosmetic</a:t>
            </a:r>
            <a:r>
              <a:rPr lang="it-IT" sz="2400" dirty="0" smtClean="0">
                <a:solidFill>
                  <a:srgbClr val="002060"/>
                </a:solidFill>
              </a:rPr>
              <a:t> </a:t>
            </a:r>
            <a:r>
              <a:rPr lang="it-IT" sz="2400" dirty="0" err="1" smtClean="0">
                <a:solidFill>
                  <a:srgbClr val="002060"/>
                </a:solidFill>
              </a:rPr>
              <a:t>Unit</a:t>
            </a:r>
            <a:r>
              <a:rPr lang="it-IT" sz="2400" dirty="0" smtClean="0">
                <a:solidFill>
                  <a:srgbClr val="002060"/>
                </a:solidFill>
              </a:rPr>
              <a:t> - National </a:t>
            </a:r>
            <a:r>
              <a:rPr lang="it-IT" sz="2400" dirty="0" err="1" smtClean="0">
                <a:solidFill>
                  <a:srgbClr val="002060"/>
                </a:solidFill>
              </a:rPr>
              <a:t>Pharmaceutical</a:t>
            </a:r>
            <a:r>
              <a:rPr lang="it-IT" sz="2400" dirty="0" smtClean="0">
                <a:solidFill>
                  <a:srgbClr val="002060"/>
                </a:solidFill>
              </a:rPr>
              <a:t> </a:t>
            </a:r>
            <a:r>
              <a:rPr lang="it-IT" sz="2400" dirty="0" err="1" smtClean="0">
                <a:solidFill>
                  <a:srgbClr val="002060"/>
                </a:solidFill>
              </a:rPr>
              <a:t>Control</a:t>
            </a:r>
            <a:r>
              <a:rPr lang="it-IT" sz="2400" dirty="0" smtClean="0">
                <a:solidFill>
                  <a:srgbClr val="002060"/>
                </a:solidFill>
              </a:rPr>
              <a:t> Bureau, </a:t>
            </a:r>
            <a:r>
              <a:rPr lang="it-IT" sz="2400" dirty="0" err="1" smtClean="0">
                <a:solidFill>
                  <a:srgbClr val="002060"/>
                </a:solidFill>
              </a:rPr>
              <a:t>Ministry</a:t>
            </a:r>
            <a:endParaRPr lang="it-IT" sz="2400" dirty="0" smtClean="0">
              <a:solidFill>
                <a:srgbClr val="002060"/>
              </a:solidFill>
            </a:endParaRPr>
          </a:p>
          <a:p>
            <a:r>
              <a:rPr lang="en-US" sz="2400" dirty="0" smtClean="0">
                <a:solidFill>
                  <a:srgbClr val="002060"/>
                </a:solidFill>
              </a:rPr>
              <a:t>of Health - </a:t>
            </a:r>
            <a:r>
              <a:rPr lang="it-IT" sz="2400" b="1" dirty="0" smtClean="0"/>
              <a:t> </a:t>
            </a:r>
            <a:r>
              <a:rPr lang="it-IT" sz="2400" b="1" dirty="0" smtClean="0">
                <a:hlinkClick r:id="rId3"/>
              </a:rPr>
              <a:t>www.bpfk.gov.my</a:t>
            </a:r>
            <a:endParaRPr lang="it-IT" sz="2400" b="1" dirty="0" smtClean="0"/>
          </a:p>
          <a:p>
            <a:r>
              <a:rPr lang="it-IT" sz="2400" b="1" dirty="0" smtClean="0">
                <a:solidFill>
                  <a:srgbClr val="002060"/>
                </a:solidFill>
              </a:rPr>
              <a:t>Malaysia</a:t>
            </a:r>
          </a:p>
          <a:p>
            <a:endParaRPr lang="en-US" sz="2400" dirty="0" smtClean="0">
              <a:solidFill>
                <a:srgbClr val="002060"/>
              </a:solidFill>
            </a:endParaRPr>
          </a:p>
          <a:p>
            <a:r>
              <a:rPr lang="en-US" sz="2400" dirty="0" smtClean="0">
                <a:solidFill>
                  <a:srgbClr val="002060"/>
                </a:solidFill>
              </a:rPr>
              <a:t>Cosmetic Control Division – FDA - </a:t>
            </a:r>
            <a:r>
              <a:rPr lang="it-IT" sz="2400" dirty="0" err="1" smtClean="0">
                <a:solidFill>
                  <a:srgbClr val="002060"/>
                </a:solidFill>
              </a:rPr>
              <a:t>Ministry</a:t>
            </a:r>
            <a:r>
              <a:rPr lang="it-IT" sz="2400" dirty="0" smtClean="0">
                <a:solidFill>
                  <a:srgbClr val="002060"/>
                </a:solidFill>
              </a:rPr>
              <a:t> </a:t>
            </a:r>
            <a:r>
              <a:rPr lang="it-IT" sz="2400" dirty="0" err="1" smtClean="0">
                <a:solidFill>
                  <a:srgbClr val="002060"/>
                </a:solidFill>
              </a:rPr>
              <a:t>of</a:t>
            </a:r>
            <a:r>
              <a:rPr lang="it-IT" sz="2400" dirty="0" smtClean="0">
                <a:solidFill>
                  <a:srgbClr val="002060"/>
                </a:solidFill>
              </a:rPr>
              <a:t> Public </a:t>
            </a:r>
            <a:r>
              <a:rPr lang="it-IT" sz="2400" dirty="0" err="1" smtClean="0">
                <a:solidFill>
                  <a:srgbClr val="002060"/>
                </a:solidFill>
              </a:rPr>
              <a:t>Health</a:t>
            </a:r>
            <a:endParaRPr lang="it-IT" sz="2400" dirty="0" smtClean="0">
              <a:solidFill>
                <a:srgbClr val="002060"/>
              </a:solidFill>
            </a:endParaRPr>
          </a:p>
          <a:p>
            <a:r>
              <a:rPr lang="it-IT" sz="2400" b="1" dirty="0" err="1" smtClean="0">
                <a:solidFill>
                  <a:srgbClr val="002060"/>
                </a:solidFill>
              </a:rPr>
              <a:t>Thailand</a:t>
            </a:r>
            <a:r>
              <a:rPr lang="it-IT" sz="2400" b="1" dirty="0" smtClean="0">
                <a:solidFill>
                  <a:srgbClr val="002060"/>
                </a:solidFill>
              </a:rPr>
              <a:t> - </a:t>
            </a:r>
            <a:r>
              <a:rPr lang="it-IT" sz="2400" b="1" dirty="0" smtClean="0">
                <a:solidFill>
                  <a:srgbClr val="002060"/>
                </a:solidFill>
                <a:hlinkClick r:id="rId4"/>
              </a:rPr>
              <a:t>www.fda.moph.go.th/</a:t>
            </a:r>
            <a:r>
              <a:rPr lang="it-IT" sz="2400" b="1" dirty="0" err="1" smtClean="0">
                <a:solidFill>
                  <a:srgbClr val="002060"/>
                </a:solidFill>
                <a:hlinkClick r:id="rId4"/>
              </a:rPr>
              <a:t>fda_eng</a:t>
            </a:r>
            <a:r>
              <a:rPr lang="it-IT" sz="2400" b="1" dirty="0" smtClean="0">
                <a:solidFill>
                  <a:srgbClr val="002060"/>
                </a:solidFill>
              </a:rPr>
              <a:t>/</a:t>
            </a:r>
            <a:r>
              <a:rPr lang="it-IT" sz="2400" dirty="0" smtClean="0">
                <a:solidFill>
                  <a:srgbClr val="002060"/>
                </a:solidFill>
              </a:rPr>
              <a:t/>
            </a:r>
            <a:br>
              <a:rPr lang="it-IT" sz="2400" dirty="0" smtClean="0">
                <a:solidFill>
                  <a:srgbClr val="002060"/>
                </a:solidFill>
              </a:rPr>
            </a:br>
            <a:r>
              <a:rPr lang="it-IT" sz="2400" dirty="0" smtClean="0"/>
              <a:t/>
            </a:r>
            <a:br>
              <a:rPr lang="it-IT" sz="2400" dirty="0" smtClean="0"/>
            </a:br>
            <a:endParaRPr lang="it-IT" sz="2400" b="1" dirty="0" smtClean="0">
              <a:solidFill>
                <a:srgbClr val="002060"/>
              </a:solidFill>
            </a:endParaRPr>
          </a:p>
          <a:p>
            <a:endParaRPr lang="it-IT" sz="2400" b="1" dirty="0" smtClean="0">
              <a:solidFill>
                <a:srgbClr val="002060"/>
              </a:solidFill>
            </a:endParaRPr>
          </a:p>
          <a:p>
            <a:endParaRPr lang="it-IT" sz="2400" b="1" dirty="0">
              <a:solidFill>
                <a:srgbClr val="002060"/>
              </a:solidFill>
            </a:endParaRPr>
          </a:p>
        </p:txBody>
      </p:sp>
      <p:sp>
        <p:nvSpPr>
          <p:cNvPr id="77827" name="Segnaposto data 2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dirty="0" smtClean="0"/>
              <a:t>10 Settembre 2014</a:t>
            </a:r>
          </a:p>
        </p:txBody>
      </p:sp>
      <p:sp>
        <p:nvSpPr>
          <p:cNvPr id="77828" name="Segnaposto piè di pagina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smtClean="0"/>
              <a:t>Stefano Dorato</a:t>
            </a:r>
          </a:p>
        </p:txBody>
      </p:sp>
      <p:sp>
        <p:nvSpPr>
          <p:cNvPr id="77829" name="Segnaposto numero diapositiva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9C86FBE-2642-458E-971B-AF3128CD298C}" type="slidenum">
              <a:rPr lang="it-IT" smtClean="0"/>
              <a:pPr/>
              <a:t>20</a:t>
            </a:fld>
            <a:endParaRPr lang="it-IT" smtClean="0"/>
          </a:p>
        </p:txBody>
      </p:sp>
      <p:pic>
        <p:nvPicPr>
          <p:cNvPr id="77830" name="Picture 7" descr="ASEAN%20Logo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82613" y="242888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73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73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573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573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7378" grpId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378" name="Rectangle 2"/>
          <p:cNvSpPr>
            <a:spLocks noChangeArrowheads="1"/>
          </p:cNvSpPr>
          <p:nvPr/>
        </p:nvSpPr>
        <p:spPr bwMode="auto">
          <a:xfrm>
            <a:off x="304800" y="-6350"/>
            <a:ext cx="8534400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it-IT" sz="4400" b="1" dirty="0">
                <a:solidFill>
                  <a:srgbClr val="FF0000"/>
                </a:solidFill>
              </a:rPr>
              <a:t>ASEAN</a:t>
            </a:r>
          </a:p>
          <a:p>
            <a:pPr algn="ctr" eaLnBrk="0" hangingPunct="0"/>
            <a:endParaRPr lang="it-IT" sz="2000" b="1" dirty="0">
              <a:solidFill>
                <a:srgbClr val="FF0000"/>
              </a:solidFill>
            </a:endParaRPr>
          </a:p>
          <a:p>
            <a:pPr algn="just" eaLnBrk="0" hangingPunct="0"/>
            <a:endParaRPr lang="it-IT" sz="2800" b="1" dirty="0">
              <a:solidFill>
                <a:srgbClr val="003399"/>
              </a:solidFill>
            </a:endParaRPr>
          </a:p>
          <a:p>
            <a:pPr algn="ctr" eaLnBrk="0" hangingPunct="0"/>
            <a:r>
              <a:rPr lang="it-IT" sz="2800" b="1" dirty="0">
                <a:solidFill>
                  <a:srgbClr val="003399"/>
                </a:solidFill>
              </a:rPr>
              <a:t>SITUAZIONE</a:t>
            </a:r>
          </a:p>
          <a:p>
            <a:pPr eaLnBrk="0" hangingPunct="0"/>
            <a:r>
              <a:rPr lang="it-IT" sz="2400" dirty="0" err="1"/>
              <a:t>•</a:t>
            </a:r>
            <a:r>
              <a:rPr lang="it-IT" sz="3600" b="1" dirty="0" err="1">
                <a:solidFill>
                  <a:srgbClr val="002060"/>
                </a:solidFill>
              </a:rPr>
              <a:t>Indonesia</a:t>
            </a:r>
            <a:r>
              <a:rPr lang="it-IT" sz="3600" b="1" dirty="0">
                <a:solidFill>
                  <a:srgbClr val="002060"/>
                </a:solidFill>
              </a:rPr>
              <a:t>:</a:t>
            </a:r>
            <a:r>
              <a:rPr lang="it-IT" sz="2400" dirty="0">
                <a:solidFill>
                  <a:srgbClr val="002060"/>
                </a:solidFill>
              </a:rPr>
              <a:t> </a:t>
            </a:r>
          </a:p>
          <a:p>
            <a:pPr eaLnBrk="0" hangingPunct="0"/>
            <a:endParaRPr lang="it-IT" sz="2400" dirty="0">
              <a:solidFill>
                <a:srgbClr val="002060"/>
              </a:solidFill>
            </a:endParaRPr>
          </a:p>
          <a:p>
            <a:pPr eaLnBrk="0" hangingPunct="0">
              <a:buFont typeface="Wingdings" pitchFamily="2" charset="2"/>
              <a:buChar char="Ø"/>
            </a:pPr>
            <a:r>
              <a:rPr lang="it-IT" sz="2400" dirty="0">
                <a:solidFill>
                  <a:srgbClr val="002060"/>
                </a:solidFill>
              </a:rPr>
              <a:t>Data di scadenza obbligatoria;</a:t>
            </a:r>
          </a:p>
          <a:p>
            <a:pPr eaLnBrk="0" hangingPunct="0">
              <a:buFont typeface="Wingdings" pitchFamily="2" charset="2"/>
              <a:buChar char="Ø"/>
            </a:pPr>
            <a:endParaRPr lang="en-US" sz="2400" dirty="0">
              <a:solidFill>
                <a:srgbClr val="002060"/>
              </a:solidFill>
            </a:endParaRPr>
          </a:p>
          <a:p>
            <a:pPr eaLnBrk="0" hangingPunct="0">
              <a:buFont typeface="Wingdings" pitchFamily="2" charset="2"/>
              <a:buChar char="Ø"/>
            </a:pPr>
            <a:r>
              <a:rPr lang="en-US" sz="2400" dirty="0">
                <a:solidFill>
                  <a:srgbClr val="002060"/>
                </a:solidFill>
              </a:rPr>
              <a:t>Nome del </a:t>
            </a:r>
            <a:r>
              <a:rPr lang="en-US" sz="2400" dirty="0" err="1">
                <a:solidFill>
                  <a:srgbClr val="002060"/>
                </a:solidFill>
              </a:rPr>
              <a:t>produttore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primario</a:t>
            </a:r>
            <a:r>
              <a:rPr lang="en-US" sz="2400" dirty="0">
                <a:solidFill>
                  <a:srgbClr val="002060"/>
                </a:solidFill>
              </a:rPr>
              <a:t> se </a:t>
            </a:r>
            <a:r>
              <a:rPr lang="en-US" sz="2400" dirty="0" err="1">
                <a:solidFill>
                  <a:srgbClr val="002060"/>
                </a:solidFill>
              </a:rPr>
              <a:t>il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cosmetico</a:t>
            </a:r>
            <a:r>
              <a:rPr lang="en-US" sz="2400" dirty="0">
                <a:solidFill>
                  <a:srgbClr val="002060"/>
                </a:solidFill>
              </a:rPr>
              <a:t> è </a:t>
            </a:r>
            <a:r>
              <a:rPr lang="en-US" sz="2400" dirty="0" err="1">
                <a:solidFill>
                  <a:srgbClr val="002060"/>
                </a:solidFill>
              </a:rPr>
              <a:t>confezionato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da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una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diversa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azienda</a:t>
            </a:r>
            <a:r>
              <a:rPr lang="en-US" sz="2400" dirty="0">
                <a:solidFill>
                  <a:srgbClr val="002060"/>
                </a:solidFill>
              </a:rPr>
              <a:t>; </a:t>
            </a:r>
          </a:p>
          <a:p>
            <a:pPr eaLnBrk="0" hangingPunct="0">
              <a:buFont typeface="Wingdings" pitchFamily="2" charset="2"/>
              <a:buChar char="Ø"/>
            </a:pPr>
            <a:endParaRPr lang="it-IT" sz="2400" dirty="0">
              <a:solidFill>
                <a:srgbClr val="002060"/>
              </a:solidFill>
            </a:endParaRPr>
          </a:p>
          <a:p>
            <a:pPr eaLnBrk="0" hangingPunct="0">
              <a:buFont typeface="Wingdings" pitchFamily="2" charset="2"/>
              <a:buChar char="Ø"/>
            </a:pPr>
            <a:r>
              <a:rPr lang="it-IT" sz="2400" dirty="0">
                <a:solidFill>
                  <a:srgbClr val="002060"/>
                </a:solidFill>
              </a:rPr>
              <a:t>Lettera di delega legalizzata</a:t>
            </a:r>
            <a:r>
              <a:rPr lang="it-IT" sz="2400" dirty="0" smtClean="0">
                <a:solidFill>
                  <a:srgbClr val="002060"/>
                </a:solidFill>
              </a:rPr>
              <a:t>.</a:t>
            </a:r>
          </a:p>
        </p:txBody>
      </p:sp>
      <p:sp>
        <p:nvSpPr>
          <p:cNvPr id="81923" name="Segnaposto data 2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dirty="0" smtClean="0"/>
              <a:t>10 Settembre 2014</a:t>
            </a:r>
          </a:p>
        </p:txBody>
      </p:sp>
      <p:sp>
        <p:nvSpPr>
          <p:cNvPr id="81924" name="Segnaposto piè di pagina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smtClean="0"/>
              <a:t>Stefano Dorato</a:t>
            </a:r>
          </a:p>
        </p:txBody>
      </p:sp>
      <p:sp>
        <p:nvSpPr>
          <p:cNvPr id="81925" name="Segnaposto numero diapositiva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2295E8D-43A1-4F98-B310-F83BBD25D92C}" type="slidenum">
              <a:rPr lang="it-IT" smtClean="0"/>
              <a:pPr/>
              <a:t>21</a:t>
            </a:fld>
            <a:endParaRPr lang="it-IT" smtClean="0"/>
          </a:p>
        </p:txBody>
      </p:sp>
      <p:pic>
        <p:nvPicPr>
          <p:cNvPr id="81926" name="Picture 7" descr="ASEAN%20Log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2613" y="242888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73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73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573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573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7378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378" name="Rectangle 2"/>
          <p:cNvSpPr>
            <a:spLocks noChangeArrowheads="1"/>
          </p:cNvSpPr>
          <p:nvPr/>
        </p:nvSpPr>
        <p:spPr bwMode="auto">
          <a:xfrm>
            <a:off x="304800" y="-6350"/>
            <a:ext cx="8534400" cy="6124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it-IT" sz="4400" b="1" dirty="0">
                <a:solidFill>
                  <a:srgbClr val="FF0000"/>
                </a:solidFill>
              </a:rPr>
              <a:t>ASEAN</a:t>
            </a:r>
          </a:p>
          <a:p>
            <a:pPr algn="ctr" eaLnBrk="0" hangingPunct="0"/>
            <a:endParaRPr lang="it-IT" sz="2000" b="1" dirty="0">
              <a:solidFill>
                <a:srgbClr val="FF0000"/>
              </a:solidFill>
            </a:endParaRPr>
          </a:p>
          <a:p>
            <a:pPr algn="just" eaLnBrk="0" hangingPunct="0"/>
            <a:endParaRPr lang="it-IT" sz="2800" b="1" dirty="0">
              <a:solidFill>
                <a:srgbClr val="003399"/>
              </a:solidFill>
            </a:endParaRPr>
          </a:p>
          <a:p>
            <a:pPr algn="ctr" eaLnBrk="0" hangingPunct="0"/>
            <a:r>
              <a:rPr lang="it-IT" sz="2800" b="1" dirty="0">
                <a:solidFill>
                  <a:srgbClr val="003399"/>
                </a:solidFill>
              </a:rPr>
              <a:t>SITUAZIONE</a:t>
            </a:r>
          </a:p>
          <a:p>
            <a:pPr eaLnBrk="0" hangingPunct="0"/>
            <a:r>
              <a:rPr lang="it-IT" sz="2400" dirty="0" smtClean="0"/>
              <a:t>• </a:t>
            </a:r>
            <a:r>
              <a:rPr lang="it-IT" sz="3600" b="1" dirty="0" smtClean="0">
                <a:solidFill>
                  <a:srgbClr val="002060"/>
                </a:solidFill>
              </a:rPr>
              <a:t>Malaysia</a:t>
            </a:r>
            <a:r>
              <a:rPr lang="it-IT" sz="3600" dirty="0" smtClean="0">
                <a:solidFill>
                  <a:srgbClr val="002060"/>
                </a:solidFill>
              </a:rPr>
              <a:t>:</a:t>
            </a:r>
            <a:r>
              <a:rPr lang="it-IT" sz="2400" dirty="0" smtClean="0">
                <a:solidFill>
                  <a:srgbClr val="002060"/>
                </a:solidFill>
              </a:rPr>
              <a:t> </a:t>
            </a:r>
            <a:endParaRPr lang="it-IT" sz="2400" dirty="0">
              <a:solidFill>
                <a:srgbClr val="002060"/>
              </a:solidFill>
            </a:endParaRPr>
          </a:p>
          <a:p>
            <a:pPr eaLnBrk="0" hangingPunct="0"/>
            <a:endParaRPr lang="it-IT" sz="2400" dirty="0">
              <a:solidFill>
                <a:srgbClr val="002060"/>
              </a:solidFill>
            </a:endParaRPr>
          </a:p>
          <a:p>
            <a:pPr eaLnBrk="0" hangingPunct="0">
              <a:buFont typeface="Wingdings" pitchFamily="2" charset="2"/>
              <a:buChar char="Ø"/>
            </a:pPr>
            <a:r>
              <a:rPr lang="it-IT" sz="2400" dirty="0" smtClean="0">
                <a:solidFill>
                  <a:srgbClr val="002060"/>
                </a:solidFill>
              </a:rPr>
              <a:t>Problemi riscontrati con la pubblicità ed il supporto per i </a:t>
            </a:r>
            <a:r>
              <a:rPr lang="it-IT" sz="2400" dirty="0" err="1" smtClean="0">
                <a:solidFill>
                  <a:srgbClr val="002060"/>
                </a:solidFill>
              </a:rPr>
              <a:t>claim</a:t>
            </a:r>
            <a:r>
              <a:rPr lang="it-IT" sz="2400" dirty="0" smtClean="0">
                <a:solidFill>
                  <a:srgbClr val="002060"/>
                </a:solidFill>
              </a:rPr>
              <a:t>, in particolare nel caso di:</a:t>
            </a:r>
          </a:p>
          <a:p>
            <a:pPr eaLnBrk="0" hangingPunct="0">
              <a:buFont typeface="Wingdings" pitchFamily="2" charset="2"/>
              <a:buChar char="Ø"/>
            </a:pPr>
            <a:endParaRPr lang="it-IT" sz="2400" dirty="0" smtClean="0">
              <a:solidFill>
                <a:srgbClr val="002060"/>
              </a:solidFill>
            </a:endParaRPr>
          </a:p>
          <a:p>
            <a:pPr eaLnBrk="0" hangingPunct="0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002060"/>
                </a:solidFill>
              </a:rPr>
              <a:t>     </a:t>
            </a:r>
            <a:r>
              <a:rPr lang="en-US" sz="2000" b="1" dirty="0" smtClean="0">
                <a:solidFill>
                  <a:srgbClr val="002060"/>
                </a:solidFill>
              </a:rPr>
              <a:t>   </a:t>
            </a:r>
            <a:r>
              <a:rPr lang="en-US" sz="2000" b="1" i="1" dirty="0" smtClean="0">
                <a:solidFill>
                  <a:srgbClr val="002060"/>
                </a:solidFill>
              </a:rPr>
              <a:t> Advertisement with medicinal claims            </a:t>
            </a:r>
            <a:r>
              <a:rPr lang="en-US" sz="2000" b="1" i="1" dirty="0" err="1" smtClean="0">
                <a:solidFill>
                  <a:srgbClr val="002060"/>
                </a:solidFill>
              </a:rPr>
              <a:t>Antiwrinkle</a:t>
            </a:r>
            <a:r>
              <a:rPr lang="en-US" sz="2000" b="1" i="1" dirty="0" smtClean="0">
                <a:solidFill>
                  <a:srgbClr val="002060"/>
                </a:solidFill>
              </a:rPr>
              <a:t> / </a:t>
            </a:r>
            <a:r>
              <a:rPr lang="en-US" sz="2000" b="1" i="1" dirty="0" err="1" smtClean="0">
                <a:solidFill>
                  <a:srgbClr val="002060"/>
                </a:solidFill>
              </a:rPr>
              <a:t>Antiageing</a:t>
            </a:r>
            <a:r>
              <a:rPr lang="en-US" sz="2000" b="1" i="1" dirty="0" smtClean="0">
                <a:solidFill>
                  <a:srgbClr val="002060"/>
                </a:solidFill>
              </a:rPr>
              <a:t> 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it-IT" sz="2000" b="1" i="1" dirty="0" err="1" smtClean="0">
                <a:solidFill>
                  <a:srgbClr val="002060"/>
                </a:solidFill>
              </a:rPr>
              <a:t>Aromatherapy</a:t>
            </a:r>
            <a:r>
              <a:rPr lang="it-IT" sz="2000" b="1" i="1" dirty="0" smtClean="0">
                <a:solidFill>
                  <a:srgbClr val="002060"/>
                </a:solidFill>
              </a:rPr>
              <a:t> </a:t>
            </a:r>
            <a:r>
              <a:rPr lang="it-IT" sz="2000" b="1" i="1" dirty="0" err="1" smtClean="0">
                <a:solidFill>
                  <a:srgbClr val="002060"/>
                </a:solidFill>
              </a:rPr>
              <a:t>products</a:t>
            </a:r>
            <a:r>
              <a:rPr lang="it-IT" sz="2000" b="1" i="1" dirty="0" smtClean="0">
                <a:solidFill>
                  <a:srgbClr val="002060"/>
                </a:solidFill>
              </a:rPr>
              <a:t>                                   Body </a:t>
            </a:r>
            <a:r>
              <a:rPr lang="it-IT" sz="2000" b="1" i="1" dirty="0" err="1" smtClean="0">
                <a:solidFill>
                  <a:srgbClr val="002060"/>
                </a:solidFill>
              </a:rPr>
              <a:t>contour</a:t>
            </a:r>
            <a:r>
              <a:rPr lang="it-IT" sz="2000" b="1" i="1" dirty="0" smtClean="0">
                <a:solidFill>
                  <a:srgbClr val="002060"/>
                </a:solidFill>
              </a:rPr>
              <a:t> </a:t>
            </a:r>
            <a:r>
              <a:rPr lang="it-IT" sz="2000" b="1" i="1" dirty="0" err="1" smtClean="0">
                <a:solidFill>
                  <a:srgbClr val="002060"/>
                </a:solidFill>
              </a:rPr>
              <a:t>products</a:t>
            </a:r>
            <a:endParaRPr lang="it-IT" sz="2000" b="1" i="1" dirty="0" smtClean="0">
              <a:solidFill>
                <a:srgbClr val="002060"/>
              </a:solidFill>
            </a:endParaRP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it-IT" sz="2000" b="1" i="1" dirty="0" err="1" smtClean="0">
                <a:solidFill>
                  <a:srgbClr val="002060"/>
                </a:solidFill>
              </a:rPr>
              <a:t>Dermatological</a:t>
            </a:r>
            <a:r>
              <a:rPr lang="it-IT" sz="2000" b="1" i="1" dirty="0" smtClean="0">
                <a:solidFill>
                  <a:srgbClr val="002060"/>
                </a:solidFill>
              </a:rPr>
              <a:t> </a:t>
            </a:r>
            <a:r>
              <a:rPr lang="it-IT" sz="2000" b="1" i="1" dirty="0" err="1" smtClean="0">
                <a:solidFill>
                  <a:srgbClr val="002060"/>
                </a:solidFill>
              </a:rPr>
              <a:t>tested</a:t>
            </a:r>
            <a:r>
              <a:rPr lang="it-IT" sz="2000" b="1" i="1" dirty="0" smtClean="0">
                <a:solidFill>
                  <a:srgbClr val="002060"/>
                </a:solidFill>
              </a:rPr>
              <a:t>                                       </a:t>
            </a:r>
            <a:r>
              <a:rPr lang="it-IT" sz="2000" b="1" i="1" dirty="0" err="1" smtClean="0">
                <a:solidFill>
                  <a:srgbClr val="002060"/>
                </a:solidFill>
              </a:rPr>
              <a:t>Hypoallergenic</a:t>
            </a:r>
            <a:r>
              <a:rPr lang="it-IT" sz="2000" b="1" i="1" dirty="0" smtClean="0">
                <a:solidFill>
                  <a:srgbClr val="002060"/>
                </a:solidFill>
              </a:rPr>
              <a:t> 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it-IT" sz="2000" b="1" i="1" dirty="0" err="1" smtClean="0">
                <a:solidFill>
                  <a:srgbClr val="002060"/>
                </a:solidFill>
              </a:rPr>
              <a:t>Noncomedogenic</a:t>
            </a:r>
            <a:r>
              <a:rPr lang="it-IT" sz="2000" b="1" i="1" dirty="0" smtClean="0">
                <a:solidFill>
                  <a:srgbClr val="002060"/>
                </a:solidFill>
              </a:rPr>
              <a:t>                                              </a:t>
            </a:r>
            <a:r>
              <a:rPr lang="it-IT" sz="2000" b="1" i="1" dirty="0" err="1" smtClean="0">
                <a:solidFill>
                  <a:srgbClr val="002060"/>
                </a:solidFill>
              </a:rPr>
              <a:t>Whitening</a:t>
            </a:r>
            <a:endParaRPr lang="it-IT" sz="2000" b="1" i="1" dirty="0" smtClean="0">
              <a:solidFill>
                <a:srgbClr val="002060"/>
              </a:solidFill>
            </a:endParaRPr>
          </a:p>
          <a:p>
            <a:pPr lvl="1">
              <a:spcBef>
                <a:spcPts val="0"/>
              </a:spcBef>
              <a:spcAft>
                <a:spcPts val="0"/>
              </a:spcAft>
            </a:pPr>
            <a:endParaRPr lang="it-IT" sz="2000" b="1" i="1" dirty="0" smtClean="0">
              <a:solidFill>
                <a:srgbClr val="002060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000" b="1" i="1" dirty="0" smtClean="0">
                <a:solidFill>
                  <a:srgbClr val="002060"/>
                </a:solidFill>
              </a:rPr>
              <a:t>         Products used beyond the scope of cosmetic (e.g. massage oil for joint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000" b="1" i="1" dirty="0" smtClean="0">
                <a:solidFill>
                  <a:srgbClr val="002060"/>
                </a:solidFill>
              </a:rPr>
              <a:t>         pain)</a:t>
            </a:r>
          </a:p>
        </p:txBody>
      </p:sp>
      <p:sp>
        <p:nvSpPr>
          <p:cNvPr id="81923" name="Segnaposto data 2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dirty="0" smtClean="0"/>
              <a:t>10 Settembre 2014</a:t>
            </a:r>
          </a:p>
        </p:txBody>
      </p:sp>
      <p:sp>
        <p:nvSpPr>
          <p:cNvPr id="81924" name="Segnaposto piè di pagina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smtClean="0"/>
              <a:t>Stefano Dorato</a:t>
            </a:r>
          </a:p>
        </p:txBody>
      </p:sp>
      <p:sp>
        <p:nvSpPr>
          <p:cNvPr id="81925" name="Segnaposto numero diapositiva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2295E8D-43A1-4F98-B310-F83BBD25D92C}" type="slidenum">
              <a:rPr lang="it-IT" smtClean="0"/>
              <a:pPr/>
              <a:t>22</a:t>
            </a:fld>
            <a:endParaRPr lang="it-IT" smtClean="0"/>
          </a:p>
        </p:txBody>
      </p:sp>
      <p:pic>
        <p:nvPicPr>
          <p:cNvPr id="81926" name="Picture 7" descr="ASEAN%20Log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2613" y="242888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73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73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573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573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7378" grpId="0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378" name="Rectangle 2"/>
          <p:cNvSpPr>
            <a:spLocks noChangeArrowheads="1"/>
          </p:cNvSpPr>
          <p:nvPr/>
        </p:nvSpPr>
        <p:spPr bwMode="auto">
          <a:xfrm>
            <a:off x="304800" y="-6350"/>
            <a:ext cx="8534400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it-IT" sz="4400" b="1" dirty="0">
                <a:solidFill>
                  <a:srgbClr val="FF0000"/>
                </a:solidFill>
              </a:rPr>
              <a:t>ASEAN</a:t>
            </a:r>
          </a:p>
          <a:p>
            <a:pPr algn="ctr" eaLnBrk="0" hangingPunct="0"/>
            <a:endParaRPr lang="it-IT" sz="2000" b="1" dirty="0">
              <a:solidFill>
                <a:srgbClr val="FF0000"/>
              </a:solidFill>
            </a:endParaRPr>
          </a:p>
          <a:p>
            <a:pPr algn="just" eaLnBrk="0" hangingPunct="0"/>
            <a:endParaRPr lang="it-IT" sz="2800" b="1" dirty="0">
              <a:solidFill>
                <a:srgbClr val="003399"/>
              </a:solidFill>
            </a:endParaRPr>
          </a:p>
          <a:p>
            <a:pPr algn="ctr" eaLnBrk="0" hangingPunct="0"/>
            <a:r>
              <a:rPr lang="it-IT" sz="2800" b="1" dirty="0">
                <a:solidFill>
                  <a:srgbClr val="003399"/>
                </a:solidFill>
              </a:rPr>
              <a:t>SITUAZIONE</a:t>
            </a:r>
          </a:p>
          <a:p>
            <a:pPr eaLnBrk="0" hangingPunct="0"/>
            <a:r>
              <a:rPr lang="it-IT" sz="2400" dirty="0" smtClean="0"/>
              <a:t>• </a:t>
            </a:r>
            <a:r>
              <a:rPr lang="it-IT" sz="3600" b="1" dirty="0" smtClean="0">
                <a:solidFill>
                  <a:srgbClr val="002060"/>
                </a:solidFill>
              </a:rPr>
              <a:t>Malaysia:</a:t>
            </a:r>
            <a:r>
              <a:rPr lang="it-IT" sz="2400" b="1" dirty="0" smtClean="0">
                <a:solidFill>
                  <a:srgbClr val="002060"/>
                </a:solidFill>
              </a:rPr>
              <a:t> </a:t>
            </a:r>
            <a:endParaRPr lang="it-IT" sz="2400" b="1" dirty="0">
              <a:solidFill>
                <a:srgbClr val="002060"/>
              </a:solidFill>
            </a:endParaRPr>
          </a:p>
          <a:p>
            <a:pPr eaLnBrk="0" hangingPunct="0"/>
            <a:endParaRPr lang="it-IT" sz="2400" dirty="0">
              <a:solidFill>
                <a:srgbClr val="002060"/>
              </a:solidFill>
            </a:endParaRPr>
          </a:p>
          <a:p>
            <a:pPr algn="just" eaLnBrk="0" hangingPunct="0">
              <a:buFont typeface="Wingdings" pitchFamily="2" charset="2"/>
              <a:buChar char="Ø"/>
            </a:pPr>
            <a:r>
              <a:rPr lang="it-IT" sz="2800" dirty="0" smtClean="0">
                <a:solidFill>
                  <a:srgbClr val="002060"/>
                </a:solidFill>
              </a:rPr>
              <a:t>Cosmetici HALAL</a:t>
            </a:r>
          </a:p>
          <a:p>
            <a:pPr algn="just"/>
            <a:endParaRPr lang="it-IT" sz="2800" i="1" dirty="0" smtClean="0">
              <a:solidFill>
                <a:srgbClr val="002060"/>
              </a:solidFill>
            </a:endParaRPr>
          </a:p>
          <a:p>
            <a:pPr algn="just"/>
            <a:r>
              <a:rPr lang="it-IT" sz="2800" dirty="0" smtClean="0">
                <a:solidFill>
                  <a:srgbClr val="002060"/>
                </a:solidFill>
              </a:rPr>
              <a:t>La </a:t>
            </a:r>
            <a:r>
              <a:rPr lang="it-IT" sz="2800" dirty="0" smtClean="0">
                <a:solidFill>
                  <a:srgbClr val="002060"/>
                </a:solidFill>
              </a:rPr>
              <a:t>certificazione è controllata dall’</a:t>
            </a:r>
            <a:r>
              <a:rPr lang="en-US" sz="2800" i="1" dirty="0" smtClean="0">
                <a:solidFill>
                  <a:srgbClr val="002060"/>
                </a:solidFill>
              </a:rPr>
              <a:t>Islamic Development Department (JAKIM) </a:t>
            </a:r>
            <a:r>
              <a:rPr lang="en-US" sz="2800" dirty="0" err="1" smtClean="0">
                <a:solidFill>
                  <a:srgbClr val="002060"/>
                </a:solidFill>
              </a:rPr>
              <a:t>ed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i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cosmetici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devono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essere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conformi</a:t>
            </a:r>
            <a:r>
              <a:rPr lang="en-US" sz="2800" dirty="0" smtClean="0">
                <a:solidFill>
                  <a:srgbClr val="002060"/>
                </a:solidFill>
              </a:rPr>
              <a:t> al</a:t>
            </a:r>
            <a:r>
              <a:rPr lang="en-US" sz="2800" i="1" dirty="0" smtClean="0">
                <a:solidFill>
                  <a:srgbClr val="002060"/>
                </a:solidFill>
              </a:rPr>
              <a:t> Malaysia standard MS 2200:2008.</a:t>
            </a:r>
          </a:p>
        </p:txBody>
      </p:sp>
      <p:sp>
        <p:nvSpPr>
          <p:cNvPr id="81923" name="Segnaposto data 2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dirty="0" smtClean="0"/>
              <a:t>10 Settembre 2014</a:t>
            </a:r>
          </a:p>
        </p:txBody>
      </p:sp>
      <p:sp>
        <p:nvSpPr>
          <p:cNvPr id="81924" name="Segnaposto piè di pagina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smtClean="0"/>
              <a:t>Stefano Dorato</a:t>
            </a:r>
          </a:p>
        </p:txBody>
      </p:sp>
      <p:sp>
        <p:nvSpPr>
          <p:cNvPr id="81925" name="Segnaposto numero diapositiva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2295E8D-43A1-4F98-B310-F83BBD25D92C}" type="slidenum">
              <a:rPr lang="it-IT" smtClean="0"/>
              <a:pPr/>
              <a:t>23</a:t>
            </a:fld>
            <a:endParaRPr lang="it-IT" smtClean="0"/>
          </a:p>
        </p:txBody>
      </p:sp>
      <p:pic>
        <p:nvPicPr>
          <p:cNvPr id="81926" name="Picture 7" descr="ASEAN%20Log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2613" y="242888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73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73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573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573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7378" grpId="0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378" name="Rectangle 2"/>
          <p:cNvSpPr>
            <a:spLocks noChangeArrowheads="1"/>
          </p:cNvSpPr>
          <p:nvPr/>
        </p:nvSpPr>
        <p:spPr bwMode="auto">
          <a:xfrm>
            <a:off x="304800" y="312738"/>
            <a:ext cx="8534400" cy="630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it-IT" sz="4400" b="1" dirty="0">
                <a:solidFill>
                  <a:srgbClr val="FF0000"/>
                </a:solidFill>
              </a:rPr>
              <a:t>ASEAN</a:t>
            </a:r>
          </a:p>
          <a:p>
            <a:pPr eaLnBrk="0" hangingPunct="0"/>
            <a:endParaRPr lang="it-IT" dirty="0"/>
          </a:p>
          <a:p>
            <a:pPr algn="ctr" eaLnBrk="0" hangingPunct="0"/>
            <a:r>
              <a:rPr lang="it-IT" sz="2800" b="1" dirty="0">
                <a:solidFill>
                  <a:srgbClr val="003399"/>
                </a:solidFill>
              </a:rPr>
              <a:t>SITUAZIONE </a:t>
            </a:r>
          </a:p>
          <a:p>
            <a:pPr eaLnBrk="0" hangingPunct="0"/>
            <a:endParaRPr lang="it-IT" sz="2400" b="1" dirty="0">
              <a:solidFill>
                <a:srgbClr val="003399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it-IT" sz="2800" b="1" dirty="0" smtClean="0">
                <a:solidFill>
                  <a:srgbClr val="002060"/>
                </a:solidFill>
              </a:rPr>
              <a:t>Thailandia</a:t>
            </a:r>
            <a:r>
              <a:rPr lang="it-IT" sz="2800" b="1" dirty="0" smtClean="0">
                <a:solidFill>
                  <a:srgbClr val="002060"/>
                </a:solidFill>
              </a:rPr>
              <a:t>:</a:t>
            </a:r>
            <a:r>
              <a:rPr lang="it-IT" sz="2800" dirty="0" smtClean="0">
                <a:solidFill>
                  <a:srgbClr val="002060"/>
                </a:solidFill>
              </a:rPr>
              <a:t> </a:t>
            </a:r>
            <a:r>
              <a:rPr lang="it-IT" sz="2800" dirty="0" smtClean="0"/>
              <a:t>	</a:t>
            </a:r>
          </a:p>
          <a:p>
            <a:pPr eaLnBrk="0" hangingPunct="0">
              <a:buFont typeface="Wingdings" pitchFamily="2" charset="2"/>
              <a:buChar char="Ø"/>
            </a:pPr>
            <a:endParaRPr lang="en-US" sz="2800" dirty="0" smtClean="0">
              <a:solidFill>
                <a:srgbClr val="002060"/>
              </a:solidFill>
            </a:endParaRPr>
          </a:p>
          <a:p>
            <a:pPr eaLnBrk="0" hangingPunct="0">
              <a:buFont typeface="Wingdings" pitchFamily="2" charset="2"/>
              <a:buChar char="Ø"/>
            </a:pPr>
            <a:r>
              <a:rPr lang="en-US" sz="2800" dirty="0" smtClean="0">
                <a:solidFill>
                  <a:srgbClr val="002060"/>
                </a:solidFill>
              </a:rPr>
              <a:t>Non </a:t>
            </a:r>
            <a:r>
              <a:rPr lang="en-US" sz="2800" dirty="0">
                <a:solidFill>
                  <a:srgbClr val="002060"/>
                </a:solidFill>
              </a:rPr>
              <a:t>ha </a:t>
            </a:r>
            <a:r>
              <a:rPr lang="en-US" sz="2800" dirty="0" err="1" smtClean="0">
                <a:solidFill>
                  <a:srgbClr val="002060"/>
                </a:solidFill>
              </a:rPr>
              <a:t>ancora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completamente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adottato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l’ACD</a:t>
            </a:r>
            <a:r>
              <a:rPr lang="en-US" sz="2800" dirty="0" smtClean="0">
                <a:solidFill>
                  <a:srgbClr val="002060"/>
                </a:solidFill>
              </a:rPr>
              <a:t>, ma le </a:t>
            </a:r>
            <a:r>
              <a:rPr lang="en-US" sz="2800" dirty="0" err="1" smtClean="0">
                <a:solidFill>
                  <a:srgbClr val="002060"/>
                </a:solidFill>
              </a:rPr>
              <a:t>aree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di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i="1" dirty="0" smtClean="0">
                <a:solidFill>
                  <a:srgbClr val="002060"/>
                </a:solidFill>
              </a:rPr>
              <a:t>“definition and scope”, “product claims”, “GMP” </a:t>
            </a:r>
            <a:r>
              <a:rPr lang="en-US" sz="2800" dirty="0" smtClean="0">
                <a:solidFill>
                  <a:srgbClr val="002060"/>
                </a:solidFill>
              </a:rPr>
              <a:t>e</a:t>
            </a:r>
            <a:r>
              <a:rPr lang="en-US" sz="2800" i="1" dirty="0" smtClean="0">
                <a:solidFill>
                  <a:srgbClr val="002060"/>
                </a:solidFill>
              </a:rPr>
              <a:t> “ingredient listing”</a:t>
            </a:r>
            <a:r>
              <a:rPr lang="en-US" sz="2800" dirty="0" smtClean="0">
                <a:solidFill>
                  <a:srgbClr val="002060"/>
                </a:solidFill>
              </a:rPr>
              <a:t>  </a:t>
            </a:r>
            <a:r>
              <a:rPr lang="en-US" sz="2800" dirty="0" err="1" smtClean="0">
                <a:solidFill>
                  <a:srgbClr val="002060"/>
                </a:solidFill>
              </a:rPr>
              <a:t>sono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allineate</a:t>
            </a:r>
            <a:r>
              <a:rPr lang="en-US" sz="2800" dirty="0" smtClean="0">
                <a:solidFill>
                  <a:srgbClr val="002060"/>
                </a:solidFill>
              </a:rPr>
              <a:t>.</a:t>
            </a:r>
          </a:p>
          <a:p>
            <a:pPr eaLnBrk="0" hangingPunct="0">
              <a:buFont typeface="Wingdings" pitchFamily="2" charset="2"/>
              <a:buChar char="Ø"/>
            </a:pPr>
            <a:endParaRPr lang="en-US" sz="2800" dirty="0" smtClean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US" sz="2800" dirty="0" err="1" smtClean="0">
                <a:solidFill>
                  <a:srgbClr val="002060"/>
                </a:solidFill>
              </a:rPr>
              <a:t>Etichettatura</a:t>
            </a:r>
            <a:r>
              <a:rPr lang="en-US" sz="2800" dirty="0" smtClean="0">
                <a:solidFill>
                  <a:srgbClr val="002060"/>
                </a:solidFill>
              </a:rPr>
              <a:t>: </a:t>
            </a:r>
            <a:r>
              <a:rPr lang="en-US" sz="2800" dirty="0" err="1" smtClean="0">
                <a:solidFill>
                  <a:srgbClr val="002060"/>
                </a:solidFill>
              </a:rPr>
              <a:t>il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numero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di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notifica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dev’essere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stampato</a:t>
            </a:r>
            <a:r>
              <a:rPr lang="en-US" sz="2800" dirty="0" smtClean="0">
                <a:solidFill>
                  <a:srgbClr val="002060"/>
                </a:solidFill>
              </a:rPr>
              <a:t> in </a:t>
            </a:r>
            <a:r>
              <a:rPr lang="en-US" sz="2800" dirty="0" err="1" smtClean="0">
                <a:solidFill>
                  <a:srgbClr val="002060"/>
                </a:solidFill>
              </a:rPr>
              <a:t>etichetta</a:t>
            </a:r>
            <a:r>
              <a:rPr lang="en-US" sz="2800" dirty="0" smtClean="0">
                <a:solidFill>
                  <a:srgbClr val="002060"/>
                </a:solidFill>
              </a:rPr>
              <a:t>. E’ </a:t>
            </a:r>
            <a:r>
              <a:rPr lang="en-US" sz="2800" dirty="0" err="1" smtClean="0">
                <a:solidFill>
                  <a:srgbClr val="002060"/>
                </a:solidFill>
              </a:rPr>
              <a:t>necessario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indicare</a:t>
            </a:r>
            <a:r>
              <a:rPr lang="en-US" sz="2800" dirty="0" smtClean="0">
                <a:solidFill>
                  <a:srgbClr val="002060"/>
                </a:solidFill>
              </a:rPr>
              <a:t> la data </a:t>
            </a:r>
            <a:r>
              <a:rPr lang="en-US" sz="2800" dirty="0" err="1" smtClean="0">
                <a:solidFill>
                  <a:srgbClr val="002060"/>
                </a:solidFill>
              </a:rPr>
              <a:t>di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produzione</a:t>
            </a:r>
            <a:r>
              <a:rPr lang="en-US" sz="2800" dirty="0" smtClean="0">
                <a:solidFill>
                  <a:srgbClr val="002060"/>
                </a:solidFill>
              </a:rPr>
              <a:t>.</a:t>
            </a:r>
          </a:p>
          <a:p>
            <a:pPr eaLnBrk="0" hangingPunct="0"/>
            <a:endParaRPr lang="en-US" sz="2400" dirty="0">
              <a:solidFill>
                <a:srgbClr val="002060"/>
              </a:solidFill>
            </a:endParaRPr>
          </a:p>
          <a:p>
            <a:pPr eaLnBrk="0" hangingPunct="0"/>
            <a:endParaRPr lang="it-IT" sz="2400" dirty="0">
              <a:solidFill>
                <a:srgbClr val="002060"/>
              </a:solidFill>
            </a:endParaRPr>
          </a:p>
          <a:p>
            <a:pPr eaLnBrk="0" hangingPunct="0"/>
            <a:endParaRPr lang="en-US" dirty="0"/>
          </a:p>
        </p:txBody>
      </p:sp>
      <p:sp>
        <p:nvSpPr>
          <p:cNvPr id="82947" name="Segnaposto data 2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dirty="0" smtClean="0"/>
              <a:t>10 Settembre 2014</a:t>
            </a:r>
          </a:p>
        </p:txBody>
      </p:sp>
      <p:sp>
        <p:nvSpPr>
          <p:cNvPr id="82948" name="Segnaposto piè di pagina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smtClean="0"/>
              <a:t>Stefano Dorato</a:t>
            </a:r>
          </a:p>
        </p:txBody>
      </p:sp>
      <p:sp>
        <p:nvSpPr>
          <p:cNvPr id="82949" name="Segnaposto numero diapositiva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A730E66-5328-40F9-A7EF-9C0B422B51B8}" type="slidenum">
              <a:rPr lang="it-IT" smtClean="0"/>
              <a:pPr/>
              <a:t>24</a:t>
            </a:fld>
            <a:endParaRPr lang="it-IT" smtClean="0"/>
          </a:p>
        </p:txBody>
      </p:sp>
      <p:pic>
        <p:nvPicPr>
          <p:cNvPr id="82950" name="Picture 7" descr="ASEAN%20Log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2613" y="242888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73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73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573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573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7378" grpId="0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egnaposto data 3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dirty="0" smtClean="0"/>
              <a:t>10 Settembre 2014</a:t>
            </a:r>
          </a:p>
        </p:txBody>
      </p:sp>
      <p:sp>
        <p:nvSpPr>
          <p:cNvPr id="84995" name="Segnaposto piè di pagina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smtClean="0"/>
              <a:t>Stefano Dorato</a:t>
            </a:r>
          </a:p>
        </p:txBody>
      </p:sp>
      <p:sp>
        <p:nvSpPr>
          <p:cNvPr id="84996" name="Segnaposto numero diapositiva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B0CC646-5FA3-4310-AEC7-77604D994B96}" type="slidenum">
              <a:rPr lang="it-IT" smtClean="0"/>
              <a:pPr/>
              <a:t>25</a:t>
            </a:fld>
            <a:endParaRPr lang="it-IT" smtClean="0"/>
          </a:p>
        </p:txBody>
      </p:sp>
      <p:sp>
        <p:nvSpPr>
          <p:cNvPr id="8499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46200"/>
            <a:ext cx="8229600" cy="45259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algn="ctr" eaLnBrk="1" hangingPunct="1">
              <a:buFontTx/>
              <a:buNone/>
              <a:tabLst>
                <a:tab pos="2695575" algn="l"/>
                <a:tab pos="5924550" algn="l"/>
              </a:tabLst>
            </a:pPr>
            <a:endParaRPr lang="it-IT" sz="1400" b="1" dirty="0" smtClean="0"/>
          </a:p>
          <a:p>
            <a:pPr marL="342900" indent="-342900" algn="ctr" eaLnBrk="1" hangingPunct="1">
              <a:buFontTx/>
              <a:buNone/>
              <a:tabLst>
                <a:tab pos="2695575" algn="l"/>
                <a:tab pos="5924550" algn="l"/>
              </a:tabLst>
            </a:pPr>
            <a:endParaRPr lang="it-IT" sz="1400" dirty="0" smtClean="0"/>
          </a:p>
          <a:p>
            <a:pPr marL="342900" indent="-342900" algn="ctr" eaLnBrk="1" hangingPunct="1">
              <a:buFontTx/>
              <a:buNone/>
              <a:tabLst>
                <a:tab pos="2695575" algn="l"/>
                <a:tab pos="5924550" algn="l"/>
              </a:tabLst>
            </a:pPr>
            <a:endParaRPr lang="it-IT" sz="1400" dirty="0" smtClean="0"/>
          </a:p>
          <a:p>
            <a:pPr marL="342900" indent="-342900" algn="ctr" eaLnBrk="1" hangingPunct="1">
              <a:buFontTx/>
              <a:buNone/>
              <a:tabLst>
                <a:tab pos="2695575" algn="l"/>
                <a:tab pos="5924550" algn="l"/>
              </a:tabLst>
            </a:pPr>
            <a:endParaRPr lang="it-IT" dirty="0" smtClean="0"/>
          </a:p>
          <a:p>
            <a:pPr marL="342900" indent="-342900" algn="ctr" eaLnBrk="1" hangingPunct="1">
              <a:buFontTx/>
              <a:buNone/>
              <a:tabLst>
                <a:tab pos="2695575" algn="l"/>
                <a:tab pos="5924550" algn="l"/>
              </a:tabLst>
            </a:pPr>
            <a:r>
              <a:rPr lang="it-IT" dirty="0" smtClean="0"/>
              <a:t>Grazie per la Vostra attenzione.</a:t>
            </a:r>
          </a:p>
          <a:p>
            <a:pPr marL="342900" indent="-342900" algn="ctr" eaLnBrk="1" hangingPunct="1">
              <a:buFontTx/>
              <a:buNone/>
              <a:tabLst>
                <a:tab pos="2695575" algn="l"/>
                <a:tab pos="5924550" algn="l"/>
              </a:tabLst>
            </a:pPr>
            <a:endParaRPr lang="it-IT" dirty="0" smtClean="0"/>
          </a:p>
          <a:p>
            <a:pPr marL="342900" indent="-342900" algn="ctr" eaLnBrk="1" hangingPunct="1">
              <a:buFontTx/>
              <a:buNone/>
              <a:tabLst>
                <a:tab pos="2695575" algn="l"/>
                <a:tab pos="5924550" algn="l"/>
              </a:tabLst>
            </a:pPr>
            <a:endParaRPr lang="it-IT" dirty="0" smtClean="0"/>
          </a:p>
          <a:p>
            <a:pPr marL="342900" indent="-342900" algn="r" eaLnBrk="1" hangingPunct="1">
              <a:buFontTx/>
              <a:buNone/>
              <a:tabLst>
                <a:tab pos="2695575" algn="l"/>
                <a:tab pos="5924550" algn="l"/>
              </a:tabLst>
            </a:pPr>
            <a:r>
              <a:rPr lang="it-IT" b="1" dirty="0" smtClean="0">
                <a:solidFill>
                  <a:schemeClr val="accent2"/>
                </a:solidFill>
                <a:hlinkClick r:id="rId3"/>
              </a:rPr>
              <a:t> SDorato@tim.eu.blackberry.com</a:t>
            </a:r>
            <a:endParaRPr lang="it-IT" b="1" dirty="0" smtClean="0">
              <a:solidFill>
                <a:schemeClr val="accent2"/>
              </a:solidFill>
            </a:endParaRPr>
          </a:p>
          <a:p>
            <a:pPr marL="342900" indent="-342900" algn="ctr" eaLnBrk="1" hangingPunct="1">
              <a:buFontTx/>
              <a:buNone/>
              <a:tabLst>
                <a:tab pos="2695575" algn="l"/>
                <a:tab pos="5924550" algn="l"/>
              </a:tabLst>
            </a:pPr>
            <a:endParaRPr lang="it-IT" b="1" dirty="0" smtClean="0">
              <a:solidFill>
                <a:schemeClr val="accent2"/>
              </a:solidFill>
            </a:endParaRPr>
          </a:p>
          <a:p>
            <a:pPr marL="342900" indent="-342900" algn="ctr" eaLnBrk="1" hangingPunct="1">
              <a:buFontTx/>
              <a:buNone/>
              <a:tabLst>
                <a:tab pos="2695575" algn="l"/>
                <a:tab pos="5924550" algn="l"/>
              </a:tabLst>
            </a:pPr>
            <a:endParaRPr lang="it-IT" dirty="0" smtClean="0"/>
          </a:p>
          <a:p>
            <a:pPr marL="342900" indent="-342900" algn="ctr" eaLnBrk="1" hangingPunct="1">
              <a:buFontTx/>
              <a:buNone/>
              <a:tabLst>
                <a:tab pos="2695575" algn="l"/>
                <a:tab pos="5924550" algn="l"/>
              </a:tabLst>
            </a:pPr>
            <a:endParaRPr lang="it-IT" sz="1400" dirty="0" smtClean="0"/>
          </a:p>
        </p:txBody>
      </p:sp>
      <p:pic>
        <p:nvPicPr>
          <p:cNvPr id="84998" name="Picture 3" descr="j029323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0100" y="3832225"/>
            <a:ext cx="1565275" cy="1154113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</p:pic>
      <p:pic>
        <p:nvPicPr>
          <p:cNvPr id="7" name="Immagine 6" descr="IMG00218-20130423-164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909482" y="207822"/>
            <a:ext cx="3442577" cy="23040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9390" y="180098"/>
            <a:ext cx="8575964" cy="5958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07" name="Segnaposto data 2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dirty="0" smtClean="0"/>
              <a:t>10 Settembre 2014</a:t>
            </a:r>
          </a:p>
        </p:txBody>
      </p:sp>
      <p:sp>
        <p:nvSpPr>
          <p:cNvPr id="47108" name="Segnaposto piè di pagina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smtClean="0"/>
              <a:t>Stefano Dorato</a:t>
            </a:r>
          </a:p>
        </p:txBody>
      </p:sp>
      <p:sp>
        <p:nvSpPr>
          <p:cNvPr id="47109" name="Segnaposto numero diapositiva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C797E78-FB59-4DC6-8733-96D7C63ED0FE}" type="slidenum">
              <a:rPr lang="it-IT" smtClean="0"/>
              <a:pPr/>
              <a:t>3</a:t>
            </a:fld>
            <a:endParaRPr lang="it-IT" smtClean="0"/>
          </a:p>
        </p:txBody>
      </p:sp>
      <p:pic>
        <p:nvPicPr>
          <p:cNvPr id="291842" name="Picture 2" descr="C:\Programmi\Microsoft Office\MEDIA\OFFICE12\Bullets\BD21298_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37250" y="3768867"/>
            <a:ext cx="540000" cy="540000"/>
          </a:xfrm>
          <a:prstGeom prst="rect">
            <a:avLst/>
          </a:prstGeom>
          <a:noFill/>
        </p:spPr>
      </p:pic>
      <p:pic>
        <p:nvPicPr>
          <p:cNvPr id="7" name="Picture 2" descr="C:\Programmi\Microsoft Office\MEDIA\OFFICE12\Bullets\BD21298_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6200000">
            <a:off x="1720642" y="2040173"/>
            <a:ext cx="540000" cy="540000"/>
          </a:xfrm>
          <a:prstGeom prst="rect">
            <a:avLst/>
          </a:prstGeom>
          <a:noFill/>
        </p:spPr>
      </p:pic>
      <p:pic>
        <p:nvPicPr>
          <p:cNvPr id="8" name="Picture 2" descr="C:\Programmi\Microsoft Office\MEDIA\OFFICE12\Bullets\BD21298_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25323" y="2785194"/>
            <a:ext cx="540000" cy="54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354" name="Rectangle 2"/>
          <p:cNvSpPr>
            <a:spLocks noChangeArrowheads="1"/>
          </p:cNvSpPr>
          <p:nvPr/>
        </p:nvSpPr>
        <p:spPr bwMode="auto">
          <a:xfrm>
            <a:off x="304800" y="359640"/>
            <a:ext cx="8534400" cy="578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it-IT" sz="4400" b="1" dirty="0">
                <a:solidFill>
                  <a:srgbClr val="FF0000"/>
                </a:solidFill>
              </a:rPr>
              <a:t>ASEAN</a:t>
            </a:r>
          </a:p>
          <a:p>
            <a:pPr algn="ctr" eaLnBrk="0" hangingPunct="0"/>
            <a:r>
              <a:rPr lang="it-IT" sz="2800" b="1" dirty="0">
                <a:solidFill>
                  <a:srgbClr val="003399"/>
                </a:solidFill>
              </a:rPr>
              <a:t>ASEAN </a:t>
            </a:r>
            <a:r>
              <a:rPr lang="it-IT" sz="2800" b="1" dirty="0" err="1">
                <a:solidFill>
                  <a:srgbClr val="003399"/>
                </a:solidFill>
              </a:rPr>
              <a:t>harmonized</a:t>
            </a:r>
            <a:r>
              <a:rPr lang="it-IT" sz="2800" b="1" dirty="0">
                <a:solidFill>
                  <a:srgbClr val="003399"/>
                </a:solidFill>
              </a:rPr>
              <a:t> </a:t>
            </a:r>
            <a:r>
              <a:rPr lang="it-IT" sz="2800" b="1" dirty="0" err="1">
                <a:solidFill>
                  <a:srgbClr val="003399"/>
                </a:solidFill>
              </a:rPr>
              <a:t>regulatory</a:t>
            </a:r>
            <a:r>
              <a:rPr lang="it-IT" sz="2800" b="1" dirty="0">
                <a:solidFill>
                  <a:srgbClr val="003399"/>
                </a:solidFill>
              </a:rPr>
              <a:t> </a:t>
            </a:r>
            <a:r>
              <a:rPr lang="it-IT" sz="2800" b="1" dirty="0" err="1">
                <a:solidFill>
                  <a:srgbClr val="003399"/>
                </a:solidFill>
              </a:rPr>
              <a:t>scheme</a:t>
            </a:r>
            <a:r>
              <a:rPr lang="it-IT" sz="2800" b="1" dirty="0">
                <a:solidFill>
                  <a:srgbClr val="003399"/>
                </a:solidFill>
              </a:rPr>
              <a:t>.</a:t>
            </a:r>
          </a:p>
          <a:p>
            <a:pPr algn="just" eaLnBrk="0" hangingPunct="0"/>
            <a:endParaRPr lang="it-IT" sz="2800" b="1" dirty="0">
              <a:solidFill>
                <a:srgbClr val="003399"/>
              </a:solidFill>
            </a:endParaRPr>
          </a:p>
          <a:p>
            <a:pPr eaLnBrk="0" hangingPunct="0">
              <a:buFontTx/>
              <a:buChar char="•"/>
            </a:pPr>
            <a:endParaRPr lang="it-IT" dirty="0">
              <a:solidFill>
                <a:srgbClr val="003399"/>
              </a:solidFill>
              <a:latin typeface="Verdana" pitchFamily="34" charset="0"/>
            </a:endParaRPr>
          </a:p>
          <a:p>
            <a:pPr eaLnBrk="0" hangingPunct="0">
              <a:buFontTx/>
              <a:buChar char="•"/>
            </a:pPr>
            <a:r>
              <a:rPr lang="it-IT" i="1" dirty="0" err="1">
                <a:solidFill>
                  <a:srgbClr val="003399"/>
                </a:solidFill>
                <a:latin typeface="Verdana" pitchFamily="34" charset="0"/>
              </a:rPr>
              <a:t>Association</a:t>
            </a:r>
            <a:r>
              <a:rPr lang="it-IT" i="1" dirty="0">
                <a:solidFill>
                  <a:srgbClr val="003399"/>
                </a:solidFill>
                <a:latin typeface="Verdana" pitchFamily="34" charset="0"/>
              </a:rPr>
              <a:t> </a:t>
            </a:r>
            <a:r>
              <a:rPr lang="it-IT" i="1" dirty="0" err="1">
                <a:solidFill>
                  <a:srgbClr val="003399"/>
                </a:solidFill>
                <a:latin typeface="Verdana" pitchFamily="34" charset="0"/>
              </a:rPr>
              <a:t>of</a:t>
            </a:r>
            <a:r>
              <a:rPr lang="it-IT" i="1" dirty="0">
                <a:solidFill>
                  <a:srgbClr val="003399"/>
                </a:solidFill>
                <a:latin typeface="Verdana" pitchFamily="34" charset="0"/>
              </a:rPr>
              <a:t> </a:t>
            </a:r>
            <a:r>
              <a:rPr lang="it-IT" i="1" dirty="0" err="1">
                <a:solidFill>
                  <a:srgbClr val="003399"/>
                </a:solidFill>
                <a:latin typeface="Verdana" pitchFamily="34" charset="0"/>
              </a:rPr>
              <a:t>Southeast</a:t>
            </a:r>
            <a:r>
              <a:rPr lang="it-IT" i="1" dirty="0">
                <a:solidFill>
                  <a:srgbClr val="003399"/>
                </a:solidFill>
                <a:latin typeface="Verdana" pitchFamily="34" charset="0"/>
              </a:rPr>
              <a:t> Asia </a:t>
            </a:r>
            <a:r>
              <a:rPr lang="it-IT" i="1" dirty="0" err="1">
                <a:solidFill>
                  <a:srgbClr val="003399"/>
                </a:solidFill>
                <a:latin typeface="Verdana" pitchFamily="34" charset="0"/>
              </a:rPr>
              <a:t>Nations</a:t>
            </a:r>
            <a:r>
              <a:rPr lang="it-IT" i="1" dirty="0">
                <a:solidFill>
                  <a:srgbClr val="003399"/>
                </a:solidFill>
                <a:latin typeface="Verdana" pitchFamily="34" charset="0"/>
              </a:rPr>
              <a:t> </a:t>
            </a:r>
            <a:r>
              <a:rPr lang="it-IT" dirty="0">
                <a:solidFill>
                  <a:srgbClr val="003399"/>
                </a:solidFill>
                <a:latin typeface="Verdana" pitchFamily="34" charset="0"/>
              </a:rPr>
              <a:t>(ASEAN)</a:t>
            </a:r>
          </a:p>
          <a:p>
            <a:pPr eaLnBrk="0" hangingPunct="0">
              <a:buFontTx/>
              <a:buChar char="•"/>
            </a:pPr>
            <a:endParaRPr lang="it-IT" dirty="0">
              <a:solidFill>
                <a:srgbClr val="003399"/>
              </a:solidFill>
              <a:latin typeface="Verdana" pitchFamily="34" charset="0"/>
            </a:endParaRPr>
          </a:p>
          <a:p>
            <a:pPr eaLnBrk="0" hangingPunct="0">
              <a:buFontTx/>
              <a:buChar char="•"/>
            </a:pPr>
            <a:r>
              <a:rPr lang="en-US" dirty="0">
                <a:solidFill>
                  <a:srgbClr val="002060"/>
                </a:solidFill>
                <a:latin typeface="Verdana" pitchFamily="34" charset="0"/>
              </a:rPr>
              <a:t> </a:t>
            </a:r>
            <a:r>
              <a:rPr lang="en-US" dirty="0" smtClean="0">
                <a:solidFill>
                  <a:srgbClr val="002060"/>
                </a:solidFill>
                <a:latin typeface="Verdana" pitchFamily="34" charset="0"/>
              </a:rPr>
              <a:t>560 </a:t>
            </a:r>
            <a:r>
              <a:rPr lang="en-US" dirty="0" err="1">
                <a:solidFill>
                  <a:srgbClr val="002060"/>
                </a:solidFill>
                <a:latin typeface="Verdana" pitchFamily="34" charset="0"/>
              </a:rPr>
              <a:t>milioni</a:t>
            </a:r>
            <a:r>
              <a:rPr lang="en-US" dirty="0">
                <a:solidFill>
                  <a:srgbClr val="002060"/>
                </a:solidFill>
                <a:latin typeface="Verdana" pitchFamily="34" charset="0"/>
              </a:rPr>
              <a:t> ca. </a:t>
            </a:r>
            <a:r>
              <a:rPr lang="en-US" dirty="0" err="1">
                <a:solidFill>
                  <a:srgbClr val="002060"/>
                </a:solidFill>
                <a:latin typeface="Verdana" pitchFamily="34" charset="0"/>
              </a:rPr>
              <a:t>di</a:t>
            </a:r>
            <a:r>
              <a:rPr lang="en-US" dirty="0">
                <a:solidFill>
                  <a:srgbClr val="002060"/>
                </a:solidFill>
                <a:latin typeface="Verdana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Verdana" pitchFamily="34" charset="0"/>
              </a:rPr>
              <a:t>abitanti</a:t>
            </a:r>
            <a:r>
              <a:rPr lang="en-US" dirty="0">
                <a:solidFill>
                  <a:srgbClr val="002060"/>
                </a:solidFill>
                <a:latin typeface="Verdana" pitchFamily="34" charset="0"/>
              </a:rPr>
              <a:t> in 10 </a:t>
            </a:r>
            <a:r>
              <a:rPr lang="en-US" dirty="0" err="1">
                <a:solidFill>
                  <a:srgbClr val="002060"/>
                </a:solidFill>
                <a:latin typeface="Verdana" pitchFamily="34" charset="0"/>
              </a:rPr>
              <a:t>stati</a:t>
            </a:r>
            <a:r>
              <a:rPr lang="en-US" dirty="0">
                <a:solidFill>
                  <a:srgbClr val="002060"/>
                </a:solidFill>
                <a:latin typeface="Verdana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Verdana" pitchFamily="34" charset="0"/>
              </a:rPr>
              <a:t>membri</a:t>
            </a:r>
            <a:r>
              <a:rPr lang="en-US" dirty="0">
                <a:solidFill>
                  <a:srgbClr val="002060"/>
                </a:solidFill>
                <a:latin typeface="Verdana" pitchFamily="34" charset="0"/>
              </a:rPr>
              <a:t>: Brunei Darussalam, </a:t>
            </a:r>
            <a:r>
              <a:rPr lang="en-US" dirty="0" err="1">
                <a:solidFill>
                  <a:srgbClr val="002060"/>
                </a:solidFill>
                <a:latin typeface="Verdana" pitchFamily="34" charset="0"/>
              </a:rPr>
              <a:t>Cambogia</a:t>
            </a:r>
            <a:r>
              <a:rPr lang="en-US" dirty="0">
                <a:solidFill>
                  <a:srgbClr val="002060"/>
                </a:solidFill>
                <a:latin typeface="Verdana" pitchFamily="34" charset="0"/>
              </a:rPr>
              <a:t>, </a:t>
            </a:r>
            <a:r>
              <a:rPr lang="en-US" dirty="0" err="1">
                <a:solidFill>
                  <a:srgbClr val="002060"/>
                </a:solidFill>
                <a:latin typeface="Verdana" pitchFamily="34" charset="0"/>
              </a:rPr>
              <a:t>Filippine,Indonesia</a:t>
            </a:r>
            <a:r>
              <a:rPr lang="en-US" dirty="0">
                <a:solidFill>
                  <a:srgbClr val="002060"/>
                </a:solidFill>
                <a:latin typeface="Verdana" pitchFamily="34" charset="0"/>
              </a:rPr>
              <a:t>, Laos, Malaysia, Myanmar, Singapore, </a:t>
            </a:r>
            <a:r>
              <a:rPr lang="en-US" dirty="0" err="1">
                <a:solidFill>
                  <a:srgbClr val="002060"/>
                </a:solidFill>
                <a:latin typeface="Verdana" pitchFamily="34" charset="0"/>
              </a:rPr>
              <a:t>Tailandia</a:t>
            </a:r>
            <a:r>
              <a:rPr lang="en-US" dirty="0">
                <a:solidFill>
                  <a:srgbClr val="002060"/>
                </a:solidFill>
                <a:latin typeface="Verdana" pitchFamily="34" charset="0"/>
              </a:rPr>
              <a:t>, Vietnam.</a:t>
            </a:r>
          </a:p>
          <a:p>
            <a:pPr eaLnBrk="0" hangingPunct="0">
              <a:buFontTx/>
              <a:buChar char="•"/>
            </a:pPr>
            <a:endParaRPr lang="en-US" dirty="0">
              <a:solidFill>
                <a:srgbClr val="002060"/>
              </a:solidFill>
              <a:latin typeface="Verdana" pitchFamily="34" charset="0"/>
            </a:endParaRPr>
          </a:p>
          <a:p>
            <a:pPr eaLnBrk="0" hangingPunct="0">
              <a:buFontTx/>
              <a:buChar char="•"/>
            </a:pPr>
            <a:r>
              <a:rPr lang="en-US" dirty="0">
                <a:solidFill>
                  <a:srgbClr val="002060"/>
                </a:solidFill>
                <a:latin typeface="Verdana" pitchFamily="34" charset="0"/>
              </a:rPr>
              <a:t> </a:t>
            </a:r>
            <a:r>
              <a:rPr lang="it-IT" dirty="0">
                <a:solidFill>
                  <a:srgbClr val="002060"/>
                </a:solidFill>
                <a:latin typeface="Verdana" pitchFamily="34" charset="0"/>
              </a:rPr>
              <a:t>Eliminare le restrizioni commerciali tra gli Stati Membri (SM) e facilitare la libera circolazione delle merci.</a:t>
            </a:r>
          </a:p>
          <a:p>
            <a:pPr eaLnBrk="0" hangingPunct="0">
              <a:buFontTx/>
              <a:buChar char="•"/>
            </a:pPr>
            <a:endParaRPr lang="it-IT" dirty="0">
              <a:solidFill>
                <a:srgbClr val="002060"/>
              </a:solidFill>
              <a:latin typeface="Verdana" pitchFamily="34" charset="0"/>
            </a:endParaRPr>
          </a:p>
          <a:p>
            <a:pPr eaLnBrk="0" hangingPunct="0">
              <a:buFontTx/>
              <a:buChar char="•"/>
            </a:pPr>
            <a:r>
              <a:rPr lang="it-IT" dirty="0">
                <a:solidFill>
                  <a:srgbClr val="002060"/>
                </a:solidFill>
                <a:latin typeface="Verdana" pitchFamily="34" charset="0"/>
              </a:rPr>
              <a:t>Accordo firmato dai ministri economici dell’ ASEAN il 2 settembre 2003.</a:t>
            </a:r>
          </a:p>
          <a:p>
            <a:pPr eaLnBrk="0" hangingPunct="0">
              <a:buFontTx/>
              <a:buChar char="•"/>
            </a:pPr>
            <a:endParaRPr lang="it-IT" dirty="0">
              <a:solidFill>
                <a:srgbClr val="002060"/>
              </a:solidFill>
              <a:latin typeface="Verdana" pitchFamily="34" charset="0"/>
            </a:endParaRPr>
          </a:p>
          <a:p>
            <a:pPr eaLnBrk="0" hangingPunct="0">
              <a:buFontTx/>
              <a:buChar char="•"/>
            </a:pPr>
            <a:r>
              <a:rPr lang="it-IT" dirty="0">
                <a:solidFill>
                  <a:srgbClr val="002060"/>
                </a:solidFill>
                <a:latin typeface="Verdana" pitchFamily="34" charset="0"/>
              </a:rPr>
              <a:t> Adozione ed applicazione dell’ASEAN </a:t>
            </a:r>
            <a:r>
              <a:rPr lang="it-IT" i="1" dirty="0" err="1">
                <a:solidFill>
                  <a:srgbClr val="002060"/>
                </a:solidFill>
                <a:latin typeface="Verdana" pitchFamily="34" charset="0"/>
              </a:rPr>
              <a:t>Cosmetics</a:t>
            </a:r>
            <a:r>
              <a:rPr lang="it-IT" i="1" dirty="0">
                <a:solidFill>
                  <a:srgbClr val="002060"/>
                </a:solidFill>
                <a:latin typeface="Verdana" pitchFamily="34" charset="0"/>
              </a:rPr>
              <a:t> </a:t>
            </a:r>
            <a:r>
              <a:rPr lang="it-IT" i="1" dirty="0" err="1">
                <a:solidFill>
                  <a:srgbClr val="002060"/>
                </a:solidFill>
                <a:latin typeface="Verdana" pitchFamily="34" charset="0"/>
              </a:rPr>
              <a:t>Directive</a:t>
            </a:r>
            <a:r>
              <a:rPr lang="it-IT" dirty="0">
                <a:solidFill>
                  <a:srgbClr val="002060"/>
                </a:solidFill>
                <a:latin typeface="Verdana" pitchFamily="34" charset="0"/>
              </a:rPr>
              <a:t> da parte degli SM: 1 gennaio 2008</a:t>
            </a:r>
            <a:endParaRPr lang="it-IT" b="1" dirty="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48131" name="Segnaposto data 2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dirty="0" smtClean="0"/>
              <a:t>10 Settembre 2014</a:t>
            </a:r>
          </a:p>
        </p:txBody>
      </p:sp>
      <p:sp>
        <p:nvSpPr>
          <p:cNvPr id="48132" name="Segnaposto piè di pagina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smtClean="0"/>
              <a:t>Stefano Dorato</a:t>
            </a:r>
          </a:p>
        </p:txBody>
      </p:sp>
      <p:sp>
        <p:nvSpPr>
          <p:cNvPr id="48133" name="Segnaposto numero diapositiva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BE8F132-372E-46C6-BA74-A554BB6BF2EF}" type="slidenum">
              <a:rPr lang="it-IT" smtClean="0"/>
              <a:pPr/>
              <a:t>4</a:t>
            </a:fld>
            <a:endParaRPr lang="it-IT" smtClean="0"/>
          </a:p>
        </p:txBody>
      </p:sp>
      <p:pic>
        <p:nvPicPr>
          <p:cNvPr id="48134" name="Picture 8" descr="asean_fla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381000"/>
            <a:ext cx="1295400" cy="871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63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63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563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563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6354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378" name="Rectangle 2"/>
          <p:cNvSpPr>
            <a:spLocks noChangeArrowheads="1"/>
          </p:cNvSpPr>
          <p:nvPr/>
        </p:nvSpPr>
        <p:spPr bwMode="auto">
          <a:xfrm>
            <a:off x="304800" y="415925"/>
            <a:ext cx="8534400" cy="467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it-IT" sz="4400" b="1" dirty="0">
                <a:solidFill>
                  <a:srgbClr val="FF0000"/>
                </a:solidFill>
              </a:rPr>
              <a:t>ASEAN</a:t>
            </a:r>
          </a:p>
          <a:p>
            <a:pPr algn="ctr" eaLnBrk="0" hangingPunct="0"/>
            <a:r>
              <a:rPr lang="it-IT" sz="2800" b="1" dirty="0">
                <a:solidFill>
                  <a:srgbClr val="003399"/>
                </a:solidFill>
              </a:rPr>
              <a:t>ASEAN </a:t>
            </a:r>
            <a:r>
              <a:rPr lang="it-IT" sz="2800" b="1" dirty="0" err="1">
                <a:solidFill>
                  <a:srgbClr val="003399"/>
                </a:solidFill>
              </a:rPr>
              <a:t>harmonized</a:t>
            </a:r>
            <a:r>
              <a:rPr lang="it-IT" sz="2800" b="1" dirty="0">
                <a:solidFill>
                  <a:srgbClr val="003399"/>
                </a:solidFill>
              </a:rPr>
              <a:t> </a:t>
            </a:r>
            <a:r>
              <a:rPr lang="it-IT" sz="2800" b="1" dirty="0" err="1">
                <a:solidFill>
                  <a:srgbClr val="003399"/>
                </a:solidFill>
              </a:rPr>
              <a:t>regulatory</a:t>
            </a:r>
            <a:r>
              <a:rPr lang="it-IT" sz="2800" b="1" dirty="0">
                <a:solidFill>
                  <a:srgbClr val="003399"/>
                </a:solidFill>
              </a:rPr>
              <a:t> </a:t>
            </a:r>
            <a:r>
              <a:rPr lang="it-IT" sz="2800" b="1" dirty="0" err="1">
                <a:solidFill>
                  <a:srgbClr val="003399"/>
                </a:solidFill>
              </a:rPr>
              <a:t>scheme</a:t>
            </a:r>
            <a:r>
              <a:rPr lang="it-IT" sz="2800" b="1" dirty="0">
                <a:solidFill>
                  <a:srgbClr val="003399"/>
                </a:solidFill>
              </a:rPr>
              <a:t>.</a:t>
            </a:r>
          </a:p>
          <a:p>
            <a:pPr algn="just" eaLnBrk="0" hangingPunct="0"/>
            <a:endParaRPr lang="it-IT" sz="2800" b="1" dirty="0">
              <a:solidFill>
                <a:srgbClr val="003399"/>
              </a:solidFill>
            </a:endParaRPr>
          </a:p>
          <a:p>
            <a:pPr eaLnBrk="0" hangingPunct="0">
              <a:buFontTx/>
              <a:buChar char="•"/>
            </a:pPr>
            <a:r>
              <a:rPr lang="it-IT" dirty="0">
                <a:solidFill>
                  <a:srgbClr val="003399"/>
                </a:solidFill>
                <a:latin typeface="Verdana" pitchFamily="34" charset="0"/>
              </a:rPr>
              <a:t> L’ ASEAN </a:t>
            </a:r>
            <a:r>
              <a:rPr lang="it-IT" i="1" dirty="0" err="1">
                <a:solidFill>
                  <a:srgbClr val="003399"/>
                </a:solidFill>
                <a:latin typeface="Verdana" pitchFamily="34" charset="0"/>
              </a:rPr>
              <a:t>Cosmetic</a:t>
            </a:r>
            <a:r>
              <a:rPr lang="it-IT" i="1" dirty="0">
                <a:solidFill>
                  <a:srgbClr val="003399"/>
                </a:solidFill>
                <a:latin typeface="Verdana" pitchFamily="34" charset="0"/>
              </a:rPr>
              <a:t>  </a:t>
            </a:r>
            <a:r>
              <a:rPr lang="it-IT" i="1" dirty="0" err="1">
                <a:solidFill>
                  <a:srgbClr val="003399"/>
                </a:solidFill>
                <a:latin typeface="Verdana" pitchFamily="34" charset="0"/>
              </a:rPr>
              <a:t>Directive</a:t>
            </a:r>
            <a:r>
              <a:rPr lang="it-IT" i="1" dirty="0">
                <a:solidFill>
                  <a:srgbClr val="003399"/>
                </a:solidFill>
                <a:latin typeface="Verdana" pitchFamily="34" charset="0"/>
              </a:rPr>
              <a:t> </a:t>
            </a:r>
            <a:r>
              <a:rPr lang="it-IT" dirty="0">
                <a:solidFill>
                  <a:srgbClr val="003399"/>
                </a:solidFill>
                <a:latin typeface="Verdana" pitchFamily="34" charset="0"/>
              </a:rPr>
              <a:t>ricalca la Direttiva cosmetici UE 76/768/CEE fino al </a:t>
            </a:r>
            <a:r>
              <a:rPr lang="it-IT" dirty="0" err="1">
                <a:solidFill>
                  <a:srgbClr val="003399"/>
                </a:solidFill>
                <a:latin typeface="Verdana" pitchFamily="34" charset="0"/>
              </a:rPr>
              <a:t>VI</a:t>
            </a:r>
            <a:r>
              <a:rPr lang="it-IT" dirty="0">
                <a:solidFill>
                  <a:srgbClr val="003399"/>
                </a:solidFill>
                <a:latin typeface="Verdana" pitchFamily="34" charset="0"/>
              </a:rPr>
              <a:t> emendamento (esclude quindi la 2003/15/CE).</a:t>
            </a:r>
          </a:p>
          <a:p>
            <a:pPr eaLnBrk="0" hangingPunct="0">
              <a:buFontTx/>
              <a:buChar char="•"/>
            </a:pPr>
            <a:endParaRPr lang="it-IT" dirty="0">
              <a:solidFill>
                <a:srgbClr val="003399"/>
              </a:solidFill>
              <a:latin typeface="Verdana" pitchFamily="34" charset="0"/>
            </a:endParaRPr>
          </a:p>
          <a:p>
            <a:pPr eaLnBrk="0" hangingPunct="0">
              <a:buFontTx/>
              <a:buChar char="•"/>
            </a:pPr>
            <a:r>
              <a:rPr lang="it-IT" dirty="0">
                <a:solidFill>
                  <a:srgbClr val="003399"/>
                </a:solidFill>
                <a:latin typeface="Verdana" pitchFamily="34" charset="0"/>
              </a:rPr>
              <a:t> Elimina la registrazione </a:t>
            </a:r>
            <a:r>
              <a:rPr lang="it-IT" dirty="0" err="1">
                <a:solidFill>
                  <a:srgbClr val="003399"/>
                </a:solidFill>
                <a:latin typeface="Verdana" pitchFamily="34" charset="0"/>
              </a:rPr>
              <a:t>pre-market</a:t>
            </a:r>
            <a:endParaRPr lang="it-IT" dirty="0">
              <a:solidFill>
                <a:srgbClr val="003399"/>
              </a:solidFill>
              <a:latin typeface="Verdana" pitchFamily="34" charset="0"/>
            </a:endParaRPr>
          </a:p>
          <a:p>
            <a:pPr eaLnBrk="0" hangingPunct="0">
              <a:buFontTx/>
              <a:buChar char="•"/>
            </a:pPr>
            <a:endParaRPr lang="it-IT" dirty="0">
              <a:solidFill>
                <a:srgbClr val="003399"/>
              </a:solidFill>
              <a:latin typeface="Verdana" pitchFamily="34" charset="0"/>
            </a:endParaRPr>
          </a:p>
          <a:p>
            <a:pPr eaLnBrk="0" hangingPunct="0">
              <a:buFontTx/>
              <a:buChar char="•"/>
            </a:pPr>
            <a:r>
              <a:rPr lang="it-IT" dirty="0">
                <a:solidFill>
                  <a:srgbClr val="003399"/>
                </a:solidFill>
                <a:latin typeface="Verdana" pitchFamily="34" charset="0"/>
              </a:rPr>
              <a:t> Introduce il </a:t>
            </a:r>
            <a:r>
              <a:rPr lang="it-IT" i="1" dirty="0" err="1">
                <a:solidFill>
                  <a:srgbClr val="003399"/>
                </a:solidFill>
                <a:latin typeface="Verdana" pitchFamily="34" charset="0"/>
              </a:rPr>
              <a:t>Product</a:t>
            </a:r>
            <a:r>
              <a:rPr lang="it-IT" i="1" dirty="0">
                <a:solidFill>
                  <a:srgbClr val="003399"/>
                </a:solidFill>
                <a:latin typeface="Verdana" pitchFamily="34" charset="0"/>
              </a:rPr>
              <a:t> Information File</a:t>
            </a:r>
            <a:r>
              <a:rPr lang="it-IT" dirty="0">
                <a:solidFill>
                  <a:srgbClr val="003399"/>
                </a:solidFill>
                <a:latin typeface="Verdana" pitchFamily="34" charset="0"/>
              </a:rPr>
              <a:t> che </a:t>
            </a:r>
            <a:r>
              <a:rPr lang="it-IT" dirty="0" err="1">
                <a:solidFill>
                  <a:srgbClr val="003399"/>
                </a:solidFill>
                <a:latin typeface="Verdana" pitchFamily="34" charset="0"/>
              </a:rPr>
              <a:t>dev</a:t>
            </a:r>
            <a:r>
              <a:rPr lang="it-IT" dirty="0">
                <a:solidFill>
                  <a:srgbClr val="003399"/>
                </a:solidFill>
                <a:latin typeface="Verdana" pitchFamily="34" charset="0"/>
              </a:rPr>
              <a:t>’essere disponibile per le autorità.</a:t>
            </a:r>
          </a:p>
          <a:p>
            <a:pPr eaLnBrk="0" hangingPunct="0">
              <a:buFontTx/>
              <a:buChar char="•"/>
            </a:pPr>
            <a:endParaRPr lang="it-IT" dirty="0">
              <a:solidFill>
                <a:srgbClr val="003399"/>
              </a:solidFill>
              <a:latin typeface="Verdana" pitchFamily="34" charset="0"/>
            </a:endParaRPr>
          </a:p>
          <a:p>
            <a:pPr eaLnBrk="0" hangingPunct="0">
              <a:buFontTx/>
              <a:buChar char="•"/>
            </a:pPr>
            <a:r>
              <a:rPr lang="it-IT" dirty="0">
                <a:solidFill>
                  <a:srgbClr val="003399"/>
                </a:solidFill>
                <a:latin typeface="Verdana" pitchFamily="34" charset="0"/>
              </a:rPr>
              <a:t> Stessa struttura degli Allegati delle DC UE</a:t>
            </a:r>
          </a:p>
          <a:p>
            <a:pPr eaLnBrk="0" hangingPunct="0">
              <a:buFontTx/>
              <a:buChar char="•"/>
            </a:pPr>
            <a:endParaRPr lang="it-IT" dirty="0">
              <a:solidFill>
                <a:srgbClr val="003399"/>
              </a:solidFill>
              <a:latin typeface="Verdana" pitchFamily="34" charset="0"/>
            </a:endParaRPr>
          </a:p>
          <a:p>
            <a:pPr eaLnBrk="0" hangingPunct="0">
              <a:buFontTx/>
              <a:buChar char="•"/>
            </a:pPr>
            <a:r>
              <a:rPr lang="it-IT" dirty="0">
                <a:solidFill>
                  <a:srgbClr val="003399"/>
                </a:solidFill>
                <a:latin typeface="Verdana" pitchFamily="34" charset="0"/>
              </a:rPr>
              <a:t> Uso degli INCI </a:t>
            </a:r>
            <a:r>
              <a:rPr lang="it-IT" dirty="0" err="1">
                <a:solidFill>
                  <a:srgbClr val="003399"/>
                </a:solidFill>
                <a:latin typeface="Verdana" pitchFamily="34" charset="0"/>
              </a:rPr>
              <a:t>name</a:t>
            </a:r>
            <a:r>
              <a:rPr lang="it-IT" dirty="0">
                <a:solidFill>
                  <a:srgbClr val="003399"/>
                </a:solidFill>
                <a:latin typeface="Verdana" pitchFamily="34" charset="0"/>
              </a:rPr>
              <a:t> per l’etichettatura degli ingredienti.</a:t>
            </a:r>
            <a:endParaRPr lang="it-IT" b="1" dirty="0">
              <a:solidFill>
                <a:srgbClr val="0033CC"/>
              </a:solidFill>
              <a:latin typeface="Verdana" pitchFamily="34" charset="0"/>
            </a:endParaRPr>
          </a:p>
        </p:txBody>
      </p:sp>
      <p:sp>
        <p:nvSpPr>
          <p:cNvPr id="49155" name="Segnaposto data 2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dirty="0" smtClean="0"/>
              <a:t>10 Settembre 2014</a:t>
            </a:r>
          </a:p>
        </p:txBody>
      </p:sp>
      <p:sp>
        <p:nvSpPr>
          <p:cNvPr id="49156" name="Segnaposto piè di pagina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smtClean="0"/>
              <a:t>Stefano Dorato</a:t>
            </a:r>
          </a:p>
        </p:txBody>
      </p:sp>
      <p:sp>
        <p:nvSpPr>
          <p:cNvPr id="49157" name="Segnaposto numero diapositiva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4E01F4D-45A9-42B4-99EB-582CCFBF3175}" type="slidenum">
              <a:rPr lang="it-IT" smtClean="0"/>
              <a:pPr/>
              <a:t>5</a:t>
            </a:fld>
            <a:endParaRPr lang="it-IT" smtClean="0"/>
          </a:p>
        </p:txBody>
      </p:sp>
      <p:pic>
        <p:nvPicPr>
          <p:cNvPr id="49158" name="Picture 8" descr="asean_fla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381000"/>
            <a:ext cx="1295400" cy="871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73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73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573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573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7378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5334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The              </a:t>
            </a:r>
            <a:r>
              <a:rPr lang="en-US" sz="2800" b="1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ASEAN Cosmetic Directive</a:t>
            </a:r>
          </a:p>
        </p:txBody>
      </p:sp>
      <p:sp>
        <p:nvSpPr>
          <p:cNvPr id="50179" name="Rectangle 5"/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685800" y="1898650"/>
            <a:ext cx="3811588" cy="41148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711200" indent="-711200">
              <a:buClr>
                <a:schemeClr val="tx1"/>
              </a:buClr>
              <a:buFontTx/>
              <a:buAutoNum type="arabicPeriod"/>
            </a:pPr>
            <a:r>
              <a:rPr lang="en-US" altLang="ja-JP" sz="2400" dirty="0" err="1" smtClean="0">
                <a:solidFill>
                  <a:srgbClr val="002060"/>
                </a:solidFill>
              </a:rPr>
              <a:t>Disposizioni</a:t>
            </a:r>
            <a:r>
              <a:rPr lang="en-US" altLang="ja-JP" sz="2400" dirty="0" smtClean="0">
                <a:solidFill>
                  <a:srgbClr val="002060"/>
                </a:solidFill>
              </a:rPr>
              <a:t> </a:t>
            </a:r>
            <a:r>
              <a:rPr lang="en-US" altLang="ja-JP" sz="2400" dirty="0" err="1" smtClean="0">
                <a:solidFill>
                  <a:srgbClr val="002060"/>
                </a:solidFill>
              </a:rPr>
              <a:t>generali</a:t>
            </a:r>
            <a:endParaRPr lang="en-US" altLang="ja-JP" sz="2400" dirty="0" smtClean="0">
              <a:solidFill>
                <a:srgbClr val="002060"/>
              </a:solidFill>
            </a:endParaRPr>
          </a:p>
          <a:p>
            <a:pPr marL="711200" indent="-711200">
              <a:buClr>
                <a:schemeClr val="tx1"/>
              </a:buClr>
              <a:buFontTx/>
              <a:buAutoNum type="arabicPeriod"/>
            </a:pPr>
            <a:r>
              <a:rPr lang="en-US" altLang="ja-JP" sz="2400" dirty="0" err="1" smtClean="0">
                <a:solidFill>
                  <a:srgbClr val="002060"/>
                </a:solidFill>
              </a:rPr>
              <a:t>Scopo</a:t>
            </a:r>
            <a:r>
              <a:rPr lang="en-US" altLang="ja-JP" sz="2400" dirty="0" smtClean="0">
                <a:solidFill>
                  <a:srgbClr val="002060"/>
                </a:solidFill>
              </a:rPr>
              <a:t> e </a:t>
            </a:r>
            <a:r>
              <a:rPr lang="en-US" altLang="ja-JP" sz="2400" dirty="0" err="1" smtClean="0">
                <a:solidFill>
                  <a:srgbClr val="002060"/>
                </a:solidFill>
              </a:rPr>
              <a:t>definizioni</a:t>
            </a:r>
            <a:endParaRPr lang="en-US" altLang="ja-JP" sz="2400" dirty="0" smtClean="0">
              <a:solidFill>
                <a:srgbClr val="002060"/>
              </a:solidFill>
            </a:endParaRPr>
          </a:p>
          <a:p>
            <a:pPr marL="711200" indent="-711200">
              <a:buClr>
                <a:schemeClr val="tx1"/>
              </a:buClr>
              <a:buFontTx/>
              <a:buAutoNum type="arabicPeriod"/>
            </a:pPr>
            <a:r>
              <a:rPr lang="en-US" altLang="ja-JP" sz="2400" dirty="0" err="1" smtClean="0">
                <a:solidFill>
                  <a:srgbClr val="002060"/>
                </a:solidFill>
              </a:rPr>
              <a:t>Sicurezza</a:t>
            </a:r>
            <a:endParaRPr lang="en-US" altLang="ja-JP" sz="2400" dirty="0" smtClean="0">
              <a:solidFill>
                <a:srgbClr val="002060"/>
              </a:solidFill>
            </a:endParaRPr>
          </a:p>
          <a:p>
            <a:pPr marL="711200" indent="-711200">
              <a:buClr>
                <a:schemeClr val="tx1"/>
              </a:buClr>
              <a:buFontTx/>
              <a:buAutoNum type="arabicPeriod"/>
            </a:pPr>
            <a:r>
              <a:rPr lang="en-US" altLang="ja-JP" sz="2400" dirty="0" err="1" smtClean="0">
                <a:solidFill>
                  <a:srgbClr val="002060"/>
                </a:solidFill>
              </a:rPr>
              <a:t>Disciplina</a:t>
            </a:r>
            <a:r>
              <a:rPr lang="en-US" altLang="ja-JP" sz="2400" dirty="0" smtClean="0">
                <a:solidFill>
                  <a:srgbClr val="002060"/>
                </a:solidFill>
              </a:rPr>
              <a:t> </a:t>
            </a:r>
            <a:r>
              <a:rPr lang="en-US" altLang="ja-JP" sz="2400" dirty="0" err="1" smtClean="0">
                <a:solidFill>
                  <a:srgbClr val="002060"/>
                </a:solidFill>
              </a:rPr>
              <a:t>degli</a:t>
            </a:r>
            <a:r>
              <a:rPr lang="en-US" altLang="ja-JP" sz="2400" dirty="0" smtClean="0">
                <a:solidFill>
                  <a:srgbClr val="002060"/>
                </a:solidFill>
              </a:rPr>
              <a:t> </a:t>
            </a:r>
            <a:r>
              <a:rPr lang="en-US" altLang="ja-JP" sz="2400" dirty="0" err="1" smtClean="0">
                <a:solidFill>
                  <a:srgbClr val="002060"/>
                </a:solidFill>
              </a:rPr>
              <a:t>ingredienti</a:t>
            </a:r>
            <a:endParaRPr lang="en-US" altLang="ja-JP" sz="2400" dirty="0" smtClean="0">
              <a:solidFill>
                <a:srgbClr val="002060"/>
              </a:solidFill>
            </a:endParaRPr>
          </a:p>
          <a:p>
            <a:pPr marL="711200" indent="-711200">
              <a:buClr>
                <a:schemeClr val="tx1"/>
              </a:buClr>
              <a:buFontTx/>
              <a:buAutoNum type="arabicPeriod"/>
            </a:pPr>
            <a:r>
              <a:rPr lang="en-US" altLang="ja-JP" sz="2400" dirty="0" smtClean="0">
                <a:solidFill>
                  <a:srgbClr val="002060"/>
                </a:solidFill>
              </a:rPr>
              <a:t>ASEAN </a:t>
            </a:r>
            <a:r>
              <a:rPr lang="en-US" altLang="ja-JP" sz="2400" i="1" dirty="0" smtClean="0">
                <a:solidFill>
                  <a:srgbClr val="002060"/>
                </a:solidFill>
              </a:rPr>
              <a:t>Handbook of Cosmetic Ingredients</a:t>
            </a:r>
          </a:p>
          <a:p>
            <a:pPr marL="711200" indent="-711200">
              <a:buClr>
                <a:schemeClr val="tx1"/>
              </a:buClr>
              <a:buFontTx/>
              <a:buAutoNum type="arabicPeriod"/>
            </a:pPr>
            <a:r>
              <a:rPr lang="en-US" altLang="ja-JP" sz="2400" dirty="0" err="1" smtClean="0">
                <a:solidFill>
                  <a:srgbClr val="002060"/>
                </a:solidFill>
              </a:rPr>
              <a:t>Etichettatura</a:t>
            </a:r>
            <a:endParaRPr lang="en-US" altLang="ja-JP" sz="2400" dirty="0" smtClean="0">
              <a:solidFill>
                <a:srgbClr val="002060"/>
              </a:solidFill>
            </a:endParaRPr>
          </a:p>
          <a:p>
            <a:pPr marL="711200" indent="-711200"/>
            <a:endParaRPr lang="en-US" sz="2400" dirty="0" smtClean="0">
              <a:solidFill>
                <a:srgbClr val="002060"/>
              </a:solidFill>
            </a:endParaRPr>
          </a:p>
        </p:txBody>
      </p:sp>
      <p:sp>
        <p:nvSpPr>
          <p:cNvPr id="50180" name="Rectangle 6"/>
          <p:cNvSpPr>
            <a:spLocks noGrp="1" noChangeArrowheads="1"/>
          </p:cNvSpPr>
          <p:nvPr>
            <p:ph type="body" sz="half" idx="2"/>
          </p:nvPr>
        </p:nvSpPr>
        <p:spPr bwMode="auto">
          <a:xfrm>
            <a:off x="4646613" y="1981200"/>
            <a:ext cx="3811587" cy="41148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711200" indent="-711200">
              <a:buClr>
                <a:schemeClr val="tx1"/>
              </a:buClr>
              <a:buFontTx/>
              <a:buAutoNum type="arabicPeriod" startAt="7"/>
            </a:pPr>
            <a:r>
              <a:rPr lang="en-US" altLang="ja-JP" sz="2400" i="1" dirty="0" smtClean="0">
                <a:solidFill>
                  <a:srgbClr val="002060"/>
                </a:solidFill>
              </a:rPr>
              <a:t>Claim</a:t>
            </a:r>
          </a:p>
          <a:p>
            <a:pPr marL="711200" indent="-711200">
              <a:buClr>
                <a:schemeClr val="tx1"/>
              </a:buClr>
              <a:buFontTx/>
              <a:buAutoNum type="arabicPeriod" startAt="7"/>
            </a:pPr>
            <a:r>
              <a:rPr lang="en-US" sz="2400" i="1" dirty="0" smtClean="0">
                <a:solidFill>
                  <a:srgbClr val="002060"/>
                </a:solidFill>
              </a:rPr>
              <a:t>Product </a:t>
            </a:r>
            <a:r>
              <a:rPr lang="en-US" sz="2400" i="1" dirty="0" smtClean="0">
                <a:solidFill>
                  <a:srgbClr val="002060"/>
                </a:solidFill>
              </a:rPr>
              <a:t>Information File</a:t>
            </a:r>
            <a:endParaRPr lang="en-US" sz="2400" i="1" dirty="0" smtClean="0">
              <a:solidFill>
                <a:srgbClr val="002060"/>
              </a:solidFill>
            </a:endParaRPr>
          </a:p>
          <a:p>
            <a:pPr marL="711200" indent="-711200">
              <a:buClr>
                <a:schemeClr val="tx1"/>
              </a:buClr>
              <a:buFontTx/>
              <a:buAutoNum type="arabicPeriod" startAt="7"/>
            </a:pPr>
            <a:r>
              <a:rPr lang="en-US" sz="2400" dirty="0" err="1" smtClean="0">
                <a:solidFill>
                  <a:srgbClr val="002060"/>
                </a:solidFill>
              </a:rPr>
              <a:t>Metodi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di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analisi</a:t>
            </a:r>
            <a:endParaRPr lang="en-US" sz="2400" dirty="0" smtClean="0">
              <a:solidFill>
                <a:srgbClr val="002060"/>
              </a:solidFill>
            </a:endParaRPr>
          </a:p>
          <a:p>
            <a:pPr marL="711200" indent="-711200">
              <a:buClr>
                <a:schemeClr val="tx1"/>
              </a:buClr>
              <a:buFontTx/>
              <a:buAutoNum type="arabicPeriod" startAt="7"/>
            </a:pPr>
            <a:r>
              <a:rPr lang="en-US" sz="2400" dirty="0" err="1" smtClean="0">
                <a:solidFill>
                  <a:srgbClr val="002060"/>
                </a:solidFill>
              </a:rPr>
              <a:t>Accordi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istituzionali</a:t>
            </a:r>
            <a:endParaRPr lang="en-US" sz="2400" dirty="0" smtClean="0">
              <a:solidFill>
                <a:srgbClr val="002060"/>
              </a:solidFill>
            </a:endParaRPr>
          </a:p>
          <a:p>
            <a:pPr marL="711200" indent="-711200">
              <a:buClr>
                <a:schemeClr val="tx1"/>
              </a:buClr>
              <a:buFontTx/>
              <a:buAutoNum type="arabicPeriod" startAt="7"/>
            </a:pPr>
            <a:r>
              <a:rPr lang="en-US" sz="2400" dirty="0" err="1" smtClean="0">
                <a:solidFill>
                  <a:srgbClr val="002060"/>
                </a:solidFill>
              </a:rPr>
              <a:t>Casi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speciali</a:t>
            </a:r>
            <a:endParaRPr lang="en-US" sz="2400" dirty="0" smtClean="0">
              <a:solidFill>
                <a:srgbClr val="002060"/>
              </a:solidFill>
            </a:endParaRPr>
          </a:p>
          <a:p>
            <a:pPr marL="711200" indent="-711200">
              <a:buClr>
                <a:schemeClr val="tx1"/>
              </a:buClr>
              <a:buFontTx/>
              <a:buAutoNum type="arabicPeriod" startAt="7"/>
            </a:pPr>
            <a:r>
              <a:rPr lang="en-US" sz="2400" dirty="0" err="1" smtClean="0">
                <a:solidFill>
                  <a:srgbClr val="002060"/>
                </a:solidFill>
              </a:rPr>
              <a:t>Adozione</a:t>
            </a:r>
            <a:endParaRPr lang="en-US" sz="2400" dirty="0" smtClean="0">
              <a:solidFill>
                <a:srgbClr val="002060"/>
              </a:solidFill>
            </a:endParaRP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304800" y="381000"/>
            <a:ext cx="8058150" cy="871538"/>
            <a:chOff x="192" y="240"/>
            <a:chExt cx="5076" cy="549"/>
          </a:xfrm>
        </p:grpSpPr>
        <p:pic>
          <p:nvPicPr>
            <p:cNvPr id="50185" name="Picture 8" descr="asean_fla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92" y="240"/>
              <a:ext cx="816" cy="5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0186" name="Line 9"/>
            <p:cNvSpPr>
              <a:spLocks noChangeShapeType="1"/>
            </p:cNvSpPr>
            <p:nvPr/>
          </p:nvSpPr>
          <p:spPr bwMode="auto">
            <a:xfrm>
              <a:off x="996" y="756"/>
              <a:ext cx="4272" cy="0"/>
            </a:xfrm>
            <a:prstGeom prst="line">
              <a:avLst/>
            </a:prstGeom>
            <a:noFill/>
            <a:ln w="57150">
              <a:solidFill>
                <a:srgbClr val="3333CC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it-IT"/>
            </a:p>
          </p:txBody>
        </p:sp>
      </p:grpSp>
      <p:sp>
        <p:nvSpPr>
          <p:cNvPr id="50182" name="Segnaposto data 8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altLang="ja-JP" dirty="0" smtClean="0">
                <a:ea typeface="ＭＳ Ｐゴシック" charset="-128"/>
              </a:rPr>
              <a:t>10 Settembre 2014</a:t>
            </a:r>
            <a:endParaRPr lang="en-US" altLang="ja-JP" dirty="0" smtClean="0">
              <a:ea typeface="ＭＳ Ｐゴシック" charset="-128"/>
            </a:endParaRPr>
          </a:p>
        </p:txBody>
      </p:sp>
      <p:sp>
        <p:nvSpPr>
          <p:cNvPr id="50183" name="Segnaposto numero diapositiva 9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1A557FD-FC4B-4FCF-B53C-3A51DC6CAE00}" type="slidenum">
              <a:rPr lang="en-US" altLang="ja-JP" smtClean="0">
                <a:ea typeface="ＭＳ Ｐゴシック" charset="-128"/>
              </a:rPr>
              <a:pPr/>
              <a:t>6</a:t>
            </a:fld>
            <a:endParaRPr lang="en-US" altLang="ja-JP" smtClean="0">
              <a:ea typeface="ＭＳ Ｐゴシック" charset="-128"/>
            </a:endParaRPr>
          </a:p>
        </p:txBody>
      </p:sp>
      <p:sp>
        <p:nvSpPr>
          <p:cNvPr id="50184" name="Segnaposto piè di pagina 10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mtClean="0">
                <a:ea typeface="ＭＳ Ｐゴシック" charset="-128"/>
              </a:rPr>
              <a:t>Stefano Dorato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304800" y="381000"/>
            <a:ext cx="8058150" cy="871538"/>
            <a:chOff x="192" y="240"/>
            <a:chExt cx="5076" cy="549"/>
          </a:xfrm>
        </p:grpSpPr>
        <p:pic>
          <p:nvPicPr>
            <p:cNvPr id="51210" name="Picture 3" descr="asean_fla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92" y="240"/>
              <a:ext cx="816" cy="5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1211" name="Line 4"/>
            <p:cNvSpPr>
              <a:spLocks noChangeShapeType="1"/>
            </p:cNvSpPr>
            <p:nvPr/>
          </p:nvSpPr>
          <p:spPr bwMode="auto">
            <a:xfrm>
              <a:off x="996" y="756"/>
              <a:ext cx="4272" cy="0"/>
            </a:xfrm>
            <a:prstGeom prst="line">
              <a:avLst/>
            </a:prstGeom>
            <a:noFill/>
            <a:ln w="57150">
              <a:solidFill>
                <a:srgbClr val="3333CC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it-IT"/>
            </a:p>
          </p:txBody>
        </p:sp>
      </p:grpSp>
      <p:sp>
        <p:nvSpPr>
          <p:cNvPr id="51203" name="Text Box 6"/>
          <p:cNvSpPr txBox="1">
            <a:spLocks noChangeArrowheads="1"/>
          </p:cNvSpPr>
          <p:nvPr/>
        </p:nvSpPr>
        <p:spPr bwMode="auto">
          <a:xfrm>
            <a:off x="533400" y="1524000"/>
            <a:ext cx="7086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kumimoji="1" lang="en-US" sz="2400">
              <a:latin typeface="Times New Roman" pitchFamily="18" charset="0"/>
            </a:endParaRPr>
          </a:p>
        </p:txBody>
      </p:sp>
      <p:sp>
        <p:nvSpPr>
          <p:cNvPr id="51204" name="Text Box 8"/>
          <p:cNvSpPr txBox="1">
            <a:spLocks noChangeArrowheads="1"/>
          </p:cNvSpPr>
          <p:nvPr/>
        </p:nvSpPr>
        <p:spPr bwMode="auto">
          <a:xfrm>
            <a:off x="533400" y="1447800"/>
            <a:ext cx="6705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ja-JP" sz="2400">
                <a:solidFill>
                  <a:srgbClr val="FF0000"/>
                </a:solidFill>
                <a:latin typeface="Antique Olive"/>
              </a:rPr>
              <a:t>Articolo 1.  DISPOSIZIONI GENERALI</a:t>
            </a:r>
          </a:p>
        </p:txBody>
      </p:sp>
      <p:sp>
        <p:nvSpPr>
          <p:cNvPr id="51205" name="Text Box 9"/>
          <p:cNvSpPr txBox="1">
            <a:spLocks noChangeArrowheads="1"/>
          </p:cNvSpPr>
          <p:nvPr/>
        </p:nvSpPr>
        <p:spPr bwMode="auto">
          <a:xfrm>
            <a:off x="395288" y="1959693"/>
            <a:ext cx="8236094" cy="411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spcBef>
                <a:spcPct val="50000"/>
              </a:spcBef>
              <a:buFont typeface="Wingdings" pitchFamily="2" charset="2"/>
              <a:buChar char="l"/>
            </a:pPr>
            <a:r>
              <a:rPr kumimoji="1" lang="en-US" altLang="ja-JP" sz="2400" dirty="0">
                <a:solidFill>
                  <a:srgbClr val="002060"/>
                </a:solidFill>
                <a:latin typeface="Antique Olive"/>
              </a:rPr>
              <a:t> </a:t>
            </a:r>
            <a:r>
              <a:rPr kumimoji="1" lang="en-US" altLang="ja-JP" sz="2400" dirty="0" err="1" smtClean="0">
                <a:solidFill>
                  <a:srgbClr val="002060"/>
                </a:solidFill>
                <a:latin typeface="Antique Olive"/>
              </a:rPr>
              <a:t>L’Azienda</a:t>
            </a:r>
            <a:r>
              <a:rPr kumimoji="1" lang="en-US" altLang="ja-JP" sz="2400" dirty="0" smtClean="0">
                <a:solidFill>
                  <a:srgbClr val="002060"/>
                </a:solidFill>
                <a:latin typeface="Antique Olive"/>
              </a:rPr>
              <a:t> </a:t>
            </a:r>
            <a:r>
              <a:rPr kumimoji="1" lang="en-US" altLang="ja-JP" sz="2400" dirty="0" err="1" smtClean="0">
                <a:solidFill>
                  <a:srgbClr val="002060"/>
                </a:solidFill>
                <a:latin typeface="Antique Olive"/>
              </a:rPr>
              <a:t>che</a:t>
            </a:r>
            <a:r>
              <a:rPr kumimoji="1" lang="en-US" altLang="ja-JP" sz="2400" dirty="0" smtClean="0">
                <a:solidFill>
                  <a:srgbClr val="002060"/>
                </a:solidFill>
                <a:latin typeface="Antique Olive"/>
              </a:rPr>
              <a:t> </a:t>
            </a:r>
            <a:r>
              <a:rPr kumimoji="1" lang="en-US" altLang="ja-JP" sz="2400" dirty="0" err="1" smtClean="0">
                <a:solidFill>
                  <a:srgbClr val="002060"/>
                </a:solidFill>
                <a:latin typeface="Antique Olive"/>
              </a:rPr>
              <a:t>immette</a:t>
            </a:r>
            <a:r>
              <a:rPr kumimoji="1" lang="en-US" altLang="ja-JP" sz="2400" dirty="0" smtClean="0">
                <a:solidFill>
                  <a:srgbClr val="002060"/>
                </a:solidFill>
                <a:latin typeface="Antique Olive"/>
              </a:rPr>
              <a:t> </a:t>
            </a:r>
            <a:r>
              <a:rPr kumimoji="1" lang="en-US" altLang="ja-JP" sz="2400" dirty="0" err="1" smtClean="0">
                <a:solidFill>
                  <a:srgbClr val="002060"/>
                </a:solidFill>
                <a:latin typeface="Antique Olive"/>
              </a:rPr>
              <a:t>il</a:t>
            </a:r>
            <a:r>
              <a:rPr kumimoji="1" lang="en-US" altLang="ja-JP" sz="2400" dirty="0" smtClean="0">
                <a:solidFill>
                  <a:srgbClr val="002060"/>
                </a:solidFill>
                <a:latin typeface="Antique Olive"/>
              </a:rPr>
              <a:t> </a:t>
            </a:r>
            <a:r>
              <a:rPr kumimoji="1" lang="en-US" altLang="ja-JP" sz="2400" dirty="0" err="1" smtClean="0">
                <a:solidFill>
                  <a:srgbClr val="002060"/>
                </a:solidFill>
                <a:latin typeface="Antique Olive"/>
              </a:rPr>
              <a:t>cosmetico</a:t>
            </a:r>
            <a:r>
              <a:rPr kumimoji="1" lang="en-US" altLang="ja-JP" sz="2400" dirty="0" smtClean="0">
                <a:solidFill>
                  <a:srgbClr val="002060"/>
                </a:solidFill>
                <a:latin typeface="Antique Olive"/>
              </a:rPr>
              <a:t> </a:t>
            </a:r>
            <a:r>
              <a:rPr kumimoji="1" lang="en-US" altLang="ja-JP" sz="2400" dirty="0" err="1" smtClean="0">
                <a:solidFill>
                  <a:srgbClr val="002060"/>
                </a:solidFill>
                <a:latin typeface="Antique Olive"/>
              </a:rPr>
              <a:t>sul</a:t>
            </a:r>
            <a:r>
              <a:rPr kumimoji="1" lang="en-US" altLang="ja-JP" sz="2400" dirty="0" smtClean="0">
                <a:solidFill>
                  <a:srgbClr val="002060"/>
                </a:solidFill>
                <a:latin typeface="Antique Olive"/>
              </a:rPr>
              <a:t> </a:t>
            </a:r>
            <a:r>
              <a:rPr kumimoji="1" lang="en-US" altLang="ja-JP" sz="2400" dirty="0" err="1" smtClean="0">
                <a:solidFill>
                  <a:srgbClr val="002060"/>
                </a:solidFill>
                <a:latin typeface="Antique Olive"/>
              </a:rPr>
              <a:t>mercato</a:t>
            </a:r>
            <a:r>
              <a:rPr kumimoji="1" lang="en-US" altLang="ja-JP" sz="2400" dirty="0" smtClean="0">
                <a:solidFill>
                  <a:srgbClr val="002060"/>
                </a:solidFill>
                <a:latin typeface="Antique Olive"/>
              </a:rPr>
              <a:t> </a:t>
            </a:r>
            <a:r>
              <a:rPr kumimoji="1" lang="en-US" altLang="ja-JP" sz="2400" dirty="0" err="1" smtClean="0">
                <a:solidFill>
                  <a:srgbClr val="002060"/>
                </a:solidFill>
                <a:latin typeface="Antique Olive"/>
              </a:rPr>
              <a:t>deve</a:t>
            </a:r>
            <a:r>
              <a:rPr kumimoji="1" lang="en-US" altLang="ja-JP" sz="2400" dirty="0" smtClean="0">
                <a:solidFill>
                  <a:srgbClr val="002060"/>
                </a:solidFill>
                <a:latin typeface="Antique Olive"/>
              </a:rPr>
              <a:t> </a:t>
            </a:r>
            <a:r>
              <a:rPr kumimoji="1" lang="en-US" altLang="ja-JP" sz="2400" dirty="0" err="1" smtClean="0">
                <a:solidFill>
                  <a:srgbClr val="002060"/>
                </a:solidFill>
                <a:latin typeface="Antique Olive"/>
              </a:rPr>
              <a:t>effettuare</a:t>
            </a:r>
            <a:r>
              <a:rPr kumimoji="1" lang="en-US" altLang="ja-JP" sz="2400" dirty="0" smtClean="0">
                <a:solidFill>
                  <a:srgbClr val="002060"/>
                </a:solidFill>
                <a:latin typeface="Antique Olive"/>
              </a:rPr>
              <a:t> la </a:t>
            </a:r>
            <a:r>
              <a:rPr kumimoji="1" lang="en-US" altLang="ja-JP" sz="2400" u="sng" dirty="0" err="1" smtClean="0">
                <a:solidFill>
                  <a:srgbClr val="002060"/>
                </a:solidFill>
                <a:latin typeface="Antique Olive"/>
              </a:rPr>
              <a:t>notifica</a:t>
            </a:r>
            <a:r>
              <a:rPr kumimoji="1" lang="en-US" altLang="ja-JP" sz="2400" dirty="0" smtClean="0">
                <a:solidFill>
                  <a:srgbClr val="002060"/>
                </a:solidFill>
                <a:latin typeface="Antique Olive"/>
              </a:rPr>
              <a:t> </a:t>
            </a:r>
            <a:r>
              <a:rPr kumimoji="1" lang="en-US" altLang="ja-JP" sz="2400" dirty="0" err="1" smtClean="0">
                <a:solidFill>
                  <a:srgbClr val="002060"/>
                </a:solidFill>
                <a:latin typeface="Antique Olive"/>
              </a:rPr>
              <a:t>alle</a:t>
            </a:r>
            <a:r>
              <a:rPr kumimoji="1" lang="en-US" altLang="ja-JP" sz="2400" dirty="0" smtClean="0">
                <a:solidFill>
                  <a:srgbClr val="002060"/>
                </a:solidFill>
                <a:latin typeface="Antique Olive"/>
              </a:rPr>
              <a:t> </a:t>
            </a:r>
            <a:r>
              <a:rPr kumimoji="1" lang="en-US" altLang="ja-JP" sz="2400" dirty="0" err="1" smtClean="0">
                <a:solidFill>
                  <a:srgbClr val="002060"/>
                </a:solidFill>
                <a:latin typeface="Antique Olive"/>
              </a:rPr>
              <a:t>autorità</a:t>
            </a:r>
            <a:r>
              <a:rPr kumimoji="1" lang="en-US" altLang="ja-JP" sz="2400" dirty="0" smtClean="0">
                <a:solidFill>
                  <a:srgbClr val="002060"/>
                </a:solidFill>
                <a:latin typeface="Antique Olive"/>
              </a:rPr>
              <a:t> </a:t>
            </a:r>
            <a:r>
              <a:rPr kumimoji="1" lang="en-US" altLang="ja-JP" sz="2400" dirty="0" err="1" smtClean="0">
                <a:solidFill>
                  <a:srgbClr val="002060"/>
                </a:solidFill>
                <a:latin typeface="Antique Olive"/>
              </a:rPr>
              <a:t>competenti</a:t>
            </a:r>
            <a:r>
              <a:rPr kumimoji="1" lang="en-US" altLang="ja-JP" sz="2400" dirty="0" smtClean="0">
                <a:solidFill>
                  <a:srgbClr val="002060"/>
                </a:solidFill>
                <a:latin typeface="Antique Olive"/>
              </a:rPr>
              <a:t> </a:t>
            </a:r>
            <a:r>
              <a:rPr kumimoji="1" lang="en-US" altLang="ja-JP" sz="2400" dirty="0" err="1" smtClean="0">
                <a:solidFill>
                  <a:srgbClr val="002060"/>
                </a:solidFill>
                <a:latin typeface="Antique Olive"/>
              </a:rPr>
              <a:t>di</a:t>
            </a:r>
            <a:r>
              <a:rPr kumimoji="1" lang="en-US" altLang="ja-JP" sz="2400" dirty="0" smtClean="0">
                <a:solidFill>
                  <a:srgbClr val="002060"/>
                </a:solidFill>
                <a:latin typeface="Antique Olive"/>
              </a:rPr>
              <a:t> </a:t>
            </a:r>
            <a:r>
              <a:rPr kumimoji="1" lang="en-US" altLang="ja-JP" sz="2400" dirty="0" err="1" smtClean="0">
                <a:solidFill>
                  <a:srgbClr val="002060"/>
                </a:solidFill>
                <a:latin typeface="Antique Olive"/>
              </a:rPr>
              <a:t>ogni</a:t>
            </a:r>
            <a:r>
              <a:rPr kumimoji="1" lang="en-US" altLang="ja-JP" sz="2400" dirty="0" smtClean="0">
                <a:solidFill>
                  <a:srgbClr val="002060"/>
                </a:solidFill>
                <a:latin typeface="Antique Olive"/>
              </a:rPr>
              <a:t> </a:t>
            </a:r>
            <a:r>
              <a:rPr kumimoji="1" lang="en-US" altLang="ja-JP" sz="2400" dirty="0" err="1" smtClean="0">
                <a:solidFill>
                  <a:srgbClr val="002060"/>
                </a:solidFill>
                <a:latin typeface="Antique Olive"/>
              </a:rPr>
              <a:t>Stato</a:t>
            </a:r>
            <a:r>
              <a:rPr kumimoji="1" lang="en-US" altLang="ja-JP" sz="2400" dirty="0" smtClean="0">
                <a:solidFill>
                  <a:srgbClr val="002060"/>
                </a:solidFill>
                <a:latin typeface="Antique Olive"/>
              </a:rPr>
              <a:t> ASEAN in cui </a:t>
            </a:r>
            <a:r>
              <a:rPr kumimoji="1" lang="en-US" altLang="ja-JP" sz="2400" dirty="0" err="1" smtClean="0">
                <a:solidFill>
                  <a:srgbClr val="002060"/>
                </a:solidFill>
                <a:latin typeface="Antique Olive"/>
              </a:rPr>
              <a:t>il</a:t>
            </a:r>
            <a:r>
              <a:rPr kumimoji="1" lang="en-US" altLang="ja-JP" sz="2400" dirty="0" smtClean="0">
                <a:solidFill>
                  <a:srgbClr val="002060"/>
                </a:solidFill>
                <a:latin typeface="Antique Olive"/>
              </a:rPr>
              <a:t> </a:t>
            </a:r>
            <a:r>
              <a:rPr kumimoji="1" lang="en-US" altLang="ja-JP" sz="2400" dirty="0" err="1" smtClean="0">
                <a:solidFill>
                  <a:srgbClr val="002060"/>
                </a:solidFill>
                <a:latin typeface="Antique Olive"/>
              </a:rPr>
              <a:t>cosmetico</a:t>
            </a:r>
            <a:r>
              <a:rPr kumimoji="1" lang="en-US" altLang="ja-JP" sz="2400" dirty="0" smtClean="0">
                <a:solidFill>
                  <a:srgbClr val="002060"/>
                </a:solidFill>
                <a:latin typeface="Antique Olive"/>
              </a:rPr>
              <a:t> </a:t>
            </a:r>
            <a:r>
              <a:rPr kumimoji="1" lang="en-US" altLang="ja-JP" sz="2400" dirty="0" err="1" smtClean="0">
                <a:solidFill>
                  <a:srgbClr val="002060"/>
                </a:solidFill>
                <a:latin typeface="Antique Olive"/>
              </a:rPr>
              <a:t>sarà</a:t>
            </a:r>
            <a:r>
              <a:rPr kumimoji="1" lang="en-US" altLang="ja-JP" sz="2400" dirty="0" smtClean="0">
                <a:solidFill>
                  <a:srgbClr val="002060"/>
                </a:solidFill>
                <a:latin typeface="Antique Olive"/>
              </a:rPr>
              <a:t> </a:t>
            </a:r>
            <a:r>
              <a:rPr kumimoji="1" lang="en-US" altLang="ja-JP" sz="2400" dirty="0" err="1" smtClean="0">
                <a:solidFill>
                  <a:srgbClr val="002060"/>
                </a:solidFill>
                <a:latin typeface="Antique Olive"/>
              </a:rPr>
              <a:t>commercializzato</a:t>
            </a:r>
            <a:r>
              <a:rPr kumimoji="1" lang="en-US" altLang="ja-JP" sz="2400" dirty="0" smtClean="0">
                <a:solidFill>
                  <a:srgbClr val="002060"/>
                </a:solidFill>
                <a:latin typeface="Antique Olive"/>
              </a:rPr>
              <a:t>.</a:t>
            </a:r>
            <a:endParaRPr kumimoji="1" lang="en-US" altLang="ja-JP" sz="1000" dirty="0" smtClean="0">
              <a:solidFill>
                <a:srgbClr val="002060"/>
              </a:solidFill>
              <a:latin typeface="Antique Olive"/>
            </a:endParaRPr>
          </a:p>
          <a:p>
            <a:pPr algn="just">
              <a:lnSpc>
                <a:spcPct val="130000"/>
              </a:lnSpc>
              <a:spcBef>
                <a:spcPct val="50000"/>
              </a:spcBef>
              <a:buFont typeface="Wingdings" pitchFamily="2" charset="2"/>
              <a:buChar char="l"/>
            </a:pPr>
            <a:r>
              <a:rPr kumimoji="1" lang="en-US" altLang="ja-JP" sz="2400" dirty="0" smtClean="0">
                <a:solidFill>
                  <a:srgbClr val="002060"/>
                </a:solidFill>
                <a:latin typeface="Antique Olive"/>
              </a:rPr>
              <a:t>  </a:t>
            </a:r>
            <a:r>
              <a:rPr kumimoji="1" lang="en-US" altLang="ja-JP" sz="2400" dirty="0" err="1" smtClean="0">
                <a:solidFill>
                  <a:srgbClr val="002060"/>
                </a:solidFill>
                <a:latin typeface="Antique Olive"/>
              </a:rPr>
              <a:t>L’Azienda</a:t>
            </a:r>
            <a:r>
              <a:rPr kumimoji="1" lang="en-US" altLang="ja-JP" sz="2400" dirty="0" smtClean="0">
                <a:solidFill>
                  <a:srgbClr val="002060"/>
                </a:solidFill>
                <a:latin typeface="Antique Olive"/>
              </a:rPr>
              <a:t> o la persona </a:t>
            </a:r>
            <a:r>
              <a:rPr kumimoji="1" lang="en-US" altLang="ja-JP" sz="2400" dirty="0" err="1" smtClean="0">
                <a:solidFill>
                  <a:srgbClr val="002060"/>
                </a:solidFill>
                <a:latin typeface="Antique Olive"/>
              </a:rPr>
              <a:t>responsabile</a:t>
            </a:r>
            <a:r>
              <a:rPr kumimoji="1" lang="en-US" altLang="ja-JP" sz="2400" dirty="0" smtClean="0">
                <a:solidFill>
                  <a:srgbClr val="002060"/>
                </a:solidFill>
                <a:latin typeface="Antique Olive"/>
              </a:rPr>
              <a:t> </a:t>
            </a:r>
            <a:r>
              <a:rPr kumimoji="1" lang="en-US" altLang="ja-JP" sz="2400" dirty="0" err="1" smtClean="0">
                <a:solidFill>
                  <a:srgbClr val="002060"/>
                </a:solidFill>
                <a:latin typeface="Antique Olive"/>
              </a:rPr>
              <a:t>dell’immissione</a:t>
            </a:r>
            <a:r>
              <a:rPr kumimoji="1" lang="en-US" altLang="ja-JP" sz="2400" dirty="0" smtClean="0">
                <a:solidFill>
                  <a:srgbClr val="002060"/>
                </a:solidFill>
                <a:latin typeface="Antique Olive"/>
              </a:rPr>
              <a:t> del </a:t>
            </a:r>
            <a:r>
              <a:rPr kumimoji="1" lang="en-US" altLang="ja-JP" sz="2400" dirty="0" err="1" smtClean="0">
                <a:solidFill>
                  <a:srgbClr val="002060"/>
                </a:solidFill>
                <a:latin typeface="Antique Olive"/>
              </a:rPr>
              <a:t>cosmetico</a:t>
            </a:r>
            <a:r>
              <a:rPr kumimoji="1" lang="en-US" altLang="ja-JP" sz="2400" dirty="0" smtClean="0">
                <a:solidFill>
                  <a:srgbClr val="002060"/>
                </a:solidFill>
                <a:latin typeface="Antique Olive"/>
              </a:rPr>
              <a:t> </a:t>
            </a:r>
            <a:r>
              <a:rPr kumimoji="1" lang="en-US" altLang="ja-JP" sz="2400" dirty="0" err="1" smtClean="0">
                <a:solidFill>
                  <a:srgbClr val="002060"/>
                </a:solidFill>
                <a:latin typeface="Antique Olive"/>
              </a:rPr>
              <a:t>sul</a:t>
            </a:r>
            <a:r>
              <a:rPr kumimoji="1" lang="en-US" altLang="ja-JP" sz="2400" dirty="0" smtClean="0">
                <a:solidFill>
                  <a:srgbClr val="002060"/>
                </a:solidFill>
                <a:latin typeface="Antique Olive"/>
              </a:rPr>
              <a:t> </a:t>
            </a:r>
            <a:r>
              <a:rPr kumimoji="1" lang="en-US" altLang="ja-JP" sz="2400" dirty="0" err="1" smtClean="0">
                <a:solidFill>
                  <a:srgbClr val="002060"/>
                </a:solidFill>
                <a:latin typeface="Antique Olive"/>
              </a:rPr>
              <a:t>mercato</a:t>
            </a:r>
            <a:r>
              <a:rPr kumimoji="1" lang="en-US" altLang="ja-JP" sz="2400" dirty="0" smtClean="0">
                <a:solidFill>
                  <a:srgbClr val="002060"/>
                </a:solidFill>
                <a:latin typeface="Antique Olive"/>
              </a:rPr>
              <a:t> </a:t>
            </a:r>
            <a:r>
              <a:rPr kumimoji="1" lang="en-US" altLang="ja-JP" sz="2400" dirty="0" err="1" smtClean="0">
                <a:solidFill>
                  <a:srgbClr val="002060"/>
                </a:solidFill>
                <a:latin typeface="Antique Olive"/>
              </a:rPr>
              <a:t>consentirà</a:t>
            </a:r>
            <a:r>
              <a:rPr kumimoji="1" lang="en-US" altLang="ja-JP" sz="2400" dirty="0" smtClean="0">
                <a:solidFill>
                  <a:srgbClr val="002060"/>
                </a:solidFill>
                <a:latin typeface="Antique Olive"/>
              </a:rPr>
              <a:t> </a:t>
            </a:r>
            <a:r>
              <a:rPr kumimoji="1" lang="en-US" altLang="ja-JP" sz="2400" dirty="0" err="1" smtClean="0">
                <a:solidFill>
                  <a:srgbClr val="002060"/>
                </a:solidFill>
                <a:latin typeface="Antique Olive"/>
              </a:rPr>
              <a:t>il</a:t>
            </a:r>
            <a:r>
              <a:rPr kumimoji="1" lang="en-US" altLang="ja-JP" sz="2400" dirty="0" smtClean="0">
                <a:solidFill>
                  <a:srgbClr val="002060"/>
                </a:solidFill>
                <a:latin typeface="Antique Olive"/>
              </a:rPr>
              <a:t> facile </a:t>
            </a:r>
            <a:r>
              <a:rPr kumimoji="1" lang="en-US" altLang="ja-JP" sz="2400" dirty="0" err="1" smtClean="0">
                <a:solidFill>
                  <a:srgbClr val="002060"/>
                </a:solidFill>
                <a:latin typeface="Antique Olive"/>
              </a:rPr>
              <a:t>accesso</a:t>
            </a:r>
            <a:r>
              <a:rPr kumimoji="1" lang="en-US" altLang="ja-JP" sz="2400" dirty="0" smtClean="0">
                <a:solidFill>
                  <a:srgbClr val="002060"/>
                </a:solidFill>
                <a:latin typeface="Antique Olive"/>
              </a:rPr>
              <a:t> (</a:t>
            </a:r>
            <a:r>
              <a:rPr kumimoji="1" lang="en-US" altLang="ja-JP" sz="2400" u="sng" dirty="0" err="1" smtClean="0">
                <a:solidFill>
                  <a:srgbClr val="002060"/>
                </a:solidFill>
                <a:latin typeface="Antique Olive"/>
              </a:rPr>
              <a:t>all’indirizzo</a:t>
            </a:r>
            <a:r>
              <a:rPr kumimoji="1" lang="en-US" altLang="ja-JP" sz="2400" u="sng" dirty="0" smtClean="0">
                <a:solidFill>
                  <a:srgbClr val="002060"/>
                </a:solidFill>
                <a:latin typeface="Antique Olive"/>
              </a:rPr>
              <a:t> in </a:t>
            </a:r>
            <a:r>
              <a:rPr kumimoji="1" lang="en-US" altLang="ja-JP" sz="2400" u="sng" dirty="0" err="1" smtClean="0">
                <a:solidFill>
                  <a:srgbClr val="002060"/>
                </a:solidFill>
                <a:latin typeface="Antique Olive"/>
              </a:rPr>
              <a:t>etichetta</a:t>
            </a:r>
            <a:r>
              <a:rPr kumimoji="1" lang="en-US" altLang="ja-JP" sz="2400" u="sng" dirty="0" smtClean="0">
                <a:solidFill>
                  <a:srgbClr val="002060"/>
                </a:solidFill>
                <a:latin typeface="Antique Olive"/>
              </a:rPr>
              <a:t> </a:t>
            </a:r>
            <a:r>
              <a:rPr kumimoji="1" lang="en-US" altLang="ja-JP" sz="2400" u="sng" dirty="0" err="1" smtClean="0">
                <a:solidFill>
                  <a:srgbClr val="002060"/>
                </a:solidFill>
                <a:latin typeface="Antique Olive"/>
              </a:rPr>
              <a:t>specifico</a:t>
            </a:r>
            <a:r>
              <a:rPr kumimoji="1" lang="en-US" altLang="ja-JP" sz="2400" u="sng" dirty="0" smtClean="0">
                <a:solidFill>
                  <a:srgbClr val="002060"/>
                </a:solidFill>
                <a:latin typeface="Antique Olive"/>
              </a:rPr>
              <a:t> per </a:t>
            </a:r>
            <a:r>
              <a:rPr kumimoji="1" lang="en-US" altLang="ja-JP" sz="2400" u="sng" dirty="0" err="1" smtClean="0">
                <a:solidFill>
                  <a:srgbClr val="002060"/>
                </a:solidFill>
                <a:latin typeface="Antique Olive"/>
              </a:rPr>
              <a:t>ogni</a:t>
            </a:r>
            <a:r>
              <a:rPr kumimoji="1" lang="en-US" altLang="ja-JP" sz="2400" u="sng" dirty="0" smtClean="0">
                <a:solidFill>
                  <a:srgbClr val="002060"/>
                </a:solidFill>
                <a:latin typeface="Antique Olive"/>
              </a:rPr>
              <a:t> </a:t>
            </a:r>
            <a:r>
              <a:rPr kumimoji="1" lang="en-US" altLang="ja-JP" sz="2400" u="sng" dirty="0" err="1" smtClean="0">
                <a:solidFill>
                  <a:srgbClr val="002060"/>
                </a:solidFill>
                <a:latin typeface="Antique Olive"/>
              </a:rPr>
              <a:t>Stato</a:t>
            </a:r>
            <a:r>
              <a:rPr kumimoji="1" lang="en-US" altLang="ja-JP" sz="2400" u="sng" dirty="0" smtClean="0">
                <a:solidFill>
                  <a:srgbClr val="002060"/>
                </a:solidFill>
                <a:latin typeface="Antique Olive"/>
              </a:rPr>
              <a:t> ASEAN)</a:t>
            </a:r>
            <a:r>
              <a:rPr kumimoji="1" lang="en-US" altLang="ja-JP" sz="2400" dirty="0" smtClean="0">
                <a:solidFill>
                  <a:srgbClr val="002060"/>
                </a:solidFill>
                <a:latin typeface="Antique Olive"/>
              </a:rPr>
              <a:t> </a:t>
            </a:r>
            <a:r>
              <a:rPr kumimoji="1" lang="en-US" altLang="ja-JP" sz="2400" dirty="0" err="1" smtClean="0">
                <a:solidFill>
                  <a:srgbClr val="002060"/>
                </a:solidFill>
                <a:latin typeface="Antique Olive"/>
              </a:rPr>
              <a:t>alle</a:t>
            </a:r>
            <a:r>
              <a:rPr kumimoji="1" lang="en-US" altLang="ja-JP" sz="2400" dirty="0" smtClean="0">
                <a:solidFill>
                  <a:srgbClr val="002060"/>
                </a:solidFill>
                <a:latin typeface="Antique Olive"/>
              </a:rPr>
              <a:t> </a:t>
            </a:r>
            <a:r>
              <a:rPr kumimoji="1" lang="en-US" altLang="ja-JP" sz="2400" dirty="0" err="1" smtClean="0">
                <a:solidFill>
                  <a:srgbClr val="002060"/>
                </a:solidFill>
                <a:latin typeface="Antique Olive"/>
              </a:rPr>
              <a:t>autorità</a:t>
            </a:r>
            <a:r>
              <a:rPr kumimoji="1" lang="en-US" altLang="ja-JP" sz="2400" dirty="0" smtClean="0">
                <a:solidFill>
                  <a:srgbClr val="002060"/>
                </a:solidFill>
                <a:latin typeface="Antique Olive"/>
              </a:rPr>
              <a:t> </a:t>
            </a:r>
            <a:r>
              <a:rPr kumimoji="1" lang="en-US" altLang="ja-JP" sz="2400" dirty="0" err="1" smtClean="0">
                <a:solidFill>
                  <a:srgbClr val="002060"/>
                </a:solidFill>
                <a:latin typeface="Antique Olive"/>
              </a:rPr>
              <a:t>competenti</a:t>
            </a:r>
            <a:r>
              <a:rPr kumimoji="1" lang="en-US" altLang="ja-JP" sz="2400" dirty="0" smtClean="0">
                <a:solidFill>
                  <a:srgbClr val="002060"/>
                </a:solidFill>
                <a:latin typeface="Antique Olive"/>
              </a:rPr>
              <a:t> </a:t>
            </a:r>
            <a:r>
              <a:rPr kumimoji="1" lang="en-US" altLang="ja-JP" sz="2400" dirty="0" err="1" smtClean="0">
                <a:solidFill>
                  <a:srgbClr val="002060"/>
                </a:solidFill>
                <a:latin typeface="Antique Olive"/>
              </a:rPr>
              <a:t>alle</a:t>
            </a:r>
            <a:r>
              <a:rPr kumimoji="1" lang="en-US" altLang="ja-JP" sz="2400" dirty="0" smtClean="0">
                <a:solidFill>
                  <a:srgbClr val="002060"/>
                </a:solidFill>
                <a:latin typeface="Antique Olive"/>
              </a:rPr>
              <a:t> </a:t>
            </a:r>
            <a:r>
              <a:rPr kumimoji="1" lang="en-US" altLang="ja-JP" sz="2400" dirty="0" err="1" smtClean="0">
                <a:solidFill>
                  <a:srgbClr val="002060"/>
                </a:solidFill>
                <a:latin typeface="Antique Olive"/>
              </a:rPr>
              <a:t>informazioni</a:t>
            </a:r>
            <a:r>
              <a:rPr kumimoji="1" lang="en-US" altLang="ja-JP" sz="2400" dirty="0" smtClean="0">
                <a:solidFill>
                  <a:srgbClr val="002060"/>
                </a:solidFill>
                <a:latin typeface="Antique Olive"/>
              </a:rPr>
              <a:t> </a:t>
            </a:r>
            <a:r>
              <a:rPr kumimoji="1" lang="en-US" altLang="ja-JP" sz="2400" dirty="0" err="1" smtClean="0">
                <a:solidFill>
                  <a:srgbClr val="002060"/>
                </a:solidFill>
                <a:latin typeface="Antique Olive"/>
              </a:rPr>
              <a:t>tecniche</a:t>
            </a:r>
            <a:r>
              <a:rPr kumimoji="1" lang="en-US" altLang="ja-JP" sz="2400" dirty="0" smtClean="0">
                <a:solidFill>
                  <a:srgbClr val="002060"/>
                </a:solidFill>
                <a:latin typeface="Antique Olive"/>
              </a:rPr>
              <a:t> e </a:t>
            </a:r>
            <a:r>
              <a:rPr kumimoji="1" lang="en-US" altLang="ja-JP" sz="2400" dirty="0" err="1" smtClean="0">
                <a:solidFill>
                  <a:srgbClr val="002060"/>
                </a:solidFill>
                <a:latin typeface="Antique Olive"/>
              </a:rPr>
              <a:t>di</a:t>
            </a:r>
            <a:r>
              <a:rPr kumimoji="1" lang="en-US" altLang="ja-JP" sz="2400" dirty="0" smtClean="0">
                <a:solidFill>
                  <a:srgbClr val="002060"/>
                </a:solidFill>
                <a:latin typeface="Antique Olive"/>
              </a:rPr>
              <a:t> </a:t>
            </a:r>
            <a:r>
              <a:rPr kumimoji="1" lang="en-US" altLang="ja-JP" sz="2400" dirty="0" err="1" smtClean="0">
                <a:solidFill>
                  <a:srgbClr val="002060"/>
                </a:solidFill>
                <a:latin typeface="Antique Olive"/>
              </a:rPr>
              <a:t>sicurezza</a:t>
            </a:r>
            <a:r>
              <a:rPr kumimoji="1" lang="en-US" altLang="ja-JP" sz="2400" dirty="0" smtClean="0">
                <a:solidFill>
                  <a:srgbClr val="002060"/>
                </a:solidFill>
                <a:latin typeface="Antique Olive"/>
              </a:rPr>
              <a:t> del </a:t>
            </a:r>
            <a:r>
              <a:rPr kumimoji="1" lang="en-US" altLang="ja-JP" sz="2400" dirty="0" err="1" smtClean="0">
                <a:solidFill>
                  <a:srgbClr val="002060"/>
                </a:solidFill>
                <a:latin typeface="Antique Olive"/>
              </a:rPr>
              <a:t>prodotto</a:t>
            </a:r>
            <a:r>
              <a:rPr kumimoji="1" lang="en-US" altLang="ja-JP" sz="2400" dirty="0" smtClean="0">
                <a:solidFill>
                  <a:srgbClr val="002060"/>
                </a:solidFill>
                <a:latin typeface="Antique Olive"/>
              </a:rPr>
              <a:t>.</a:t>
            </a:r>
            <a:endParaRPr kumimoji="1" lang="en-US" altLang="ja-JP" sz="2400" dirty="0">
              <a:solidFill>
                <a:srgbClr val="002060"/>
              </a:solidFill>
              <a:latin typeface="Antique Olive"/>
            </a:endParaRPr>
          </a:p>
        </p:txBody>
      </p:sp>
      <p:sp>
        <p:nvSpPr>
          <p:cNvPr id="51206" name="Text Box 11"/>
          <p:cNvSpPr txBox="1">
            <a:spLocks noChangeArrowheads="1"/>
          </p:cNvSpPr>
          <p:nvPr/>
        </p:nvSpPr>
        <p:spPr bwMode="auto">
          <a:xfrm>
            <a:off x="1905000" y="360363"/>
            <a:ext cx="6781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5">
                    <a:lumMod val="75000"/>
                  </a:schemeClr>
                </a:solidFill>
              </a:rPr>
              <a:t>ASEAN Cosmetic Directive</a:t>
            </a:r>
            <a:endParaRPr kumimoji="1" lang="en-US" altLang="ja-JP" sz="2800" b="1" dirty="0">
              <a:solidFill>
                <a:srgbClr val="CC0066"/>
              </a:solidFill>
              <a:latin typeface="Antique Olive"/>
            </a:endParaRPr>
          </a:p>
        </p:txBody>
      </p:sp>
      <p:sp>
        <p:nvSpPr>
          <p:cNvPr id="51207" name="Segnaposto data 12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dirty="0" smtClean="0"/>
              <a:t>10 Settembre 2014</a:t>
            </a:r>
          </a:p>
        </p:txBody>
      </p:sp>
      <p:sp>
        <p:nvSpPr>
          <p:cNvPr id="51208" name="Segnaposto numero diapositiva 1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E212DD5-BD4A-4D7B-8E73-A302A1C60AE4}" type="slidenum">
              <a:rPr lang="it-IT" smtClean="0"/>
              <a:pPr/>
              <a:t>7</a:t>
            </a:fld>
            <a:endParaRPr lang="it-IT" smtClean="0"/>
          </a:p>
        </p:txBody>
      </p:sp>
      <p:sp>
        <p:nvSpPr>
          <p:cNvPr id="51209" name="Segnaposto piè di pagina 1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smtClean="0"/>
              <a:t>Stefano Dorato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407832" y="381000"/>
            <a:ext cx="8027831" cy="972000"/>
            <a:chOff x="192" y="240"/>
            <a:chExt cx="5076" cy="549"/>
          </a:xfrm>
        </p:grpSpPr>
        <p:pic>
          <p:nvPicPr>
            <p:cNvPr id="51210" name="Picture 3" descr="asean_fla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92" y="240"/>
              <a:ext cx="816" cy="5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1211" name="Line 4"/>
            <p:cNvSpPr>
              <a:spLocks noChangeShapeType="1"/>
            </p:cNvSpPr>
            <p:nvPr/>
          </p:nvSpPr>
          <p:spPr bwMode="auto">
            <a:xfrm>
              <a:off x="996" y="756"/>
              <a:ext cx="4272" cy="0"/>
            </a:xfrm>
            <a:prstGeom prst="line">
              <a:avLst/>
            </a:prstGeom>
            <a:noFill/>
            <a:ln w="57150">
              <a:solidFill>
                <a:srgbClr val="3333CC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it-IT"/>
            </a:p>
          </p:txBody>
        </p:sp>
      </p:grpSp>
      <p:sp>
        <p:nvSpPr>
          <p:cNvPr id="51203" name="Text Box 6"/>
          <p:cNvSpPr txBox="1">
            <a:spLocks noChangeArrowheads="1"/>
          </p:cNvSpPr>
          <p:nvPr/>
        </p:nvSpPr>
        <p:spPr bwMode="auto">
          <a:xfrm>
            <a:off x="533400" y="1524000"/>
            <a:ext cx="7086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kumimoji="1" lang="en-US" sz="2400">
              <a:latin typeface="Times New Roman" pitchFamily="18" charset="0"/>
            </a:endParaRPr>
          </a:p>
        </p:txBody>
      </p:sp>
      <p:sp>
        <p:nvSpPr>
          <p:cNvPr id="51206" name="Text Box 11"/>
          <p:cNvSpPr txBox="1">
            <a:spLocks noChangeArrowheads="1"/>
          </p:cNvSpPr>
          <p:nvPr/>
        </p:nvSpPr>
        <p:spPr bwMode="auto">
          <a:xfrm>
            <a:off x="1905000" y="360363"/>
            <a:ext cx="6781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5">
                    <a:lumMod val="75000"/>
                  </a:schemeClr>
                </a:solidFill>
              </a:rPr>
              <a:t>ASEAN Cosmetic Directive</a:t>
            </a:r>
            <a:endParaRPr kumimoji="1" lang="en-US" altLang="ja-JP" sz="2800" b="1" dirty="0">
              <a:solidFill>
                <a:srgbClr val="CC0066"/>
              </a:solidFill>
              <a:latin typeface="Antique Olive"/>
            </a:endParaRPr>
          </a:p>
        </p:txBody>
      </p:sp>
      <p:sp>
        <p:nvSpPr>
          <p:cNvPr id="51207" name="Segnaposto data 12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dirty="0" smtClean="0"/>
              <a:t>10 Settembre 2014</a:t>
            </a:r>
          </a:p>
        </p:txBody>
      </p:sp>
      <p:sp>
        <p:nvSpPr>
          <p:cNvPr id="51208" name="Segnaposto numero diapositiva 1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E212DD5-BD4A-4D7B-8E73-A302A1C60AE4}" type="slidenum">
              <a:rPr lang="it-IT" smtClean="0"/>
              <a:pPr/>
              <a:t>8</a:t>
            </a:fld>
            <a:endParaRPr lang="it-IT" smtClean="0"/>
          </a:p>
        </p:txBody>
      </p:sp>
      <p:sp>
        <p:nvSpPr>
          <p:cNvPr id="51209" name="Segnaposto piè di pagina 1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smtClean="0"/>
              <a:t>Stefano Dorato</a:t>
            </a:r>
          </a:p>
        </p:txBody>
      </p:sp>
      <p:pic>
        <p:nvPicPr>
          <p:cNvPr id="29286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98071" y="27710"/>
            <a:ext cx="6836335" cy="6193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304800" y="381000"/>
            <a:ext cx="8058150" cy="871538"/>
            <a:chOff x="192" y="240"/>
            <a:chExt cx="5076" cy="549"/>
          </a:xfrm>
        </p:grpSpPr>
        <p:pic>
          <p:nvPicPr>
            <p:cNvPr id="65544" name="Picture 3" descr="asean_fla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92" y="240"/>
              <a:ext cx="816" cy="5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5545" name="Line 4"/>
            <p:cNvSpPr>
              <a:spLocks noChangeShapeType="1"/>
            </p:cNvSpPr>
            <p:nvPr/>
          </p:nvSpPr>
          <p:spPr bwMode="auto">
            <a:xfrm>
              <a:off x="996" y="756"/>
              <a:ext cx="4272" cy="0"/>
            </a:xfrm>
            <a:prstGeom prst="line">
              <a:avLst/>
            </a:prstGeom>
            <a:noFill/>
            <a:ln w="57150">
              <a:solidFill>
                <a:srgbClr val="3333CC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it-IT"/>
            </a:p>
          </p:txBody>
        </p:sp>
      </p:grpSp>
      <p:sp>
        <p:nvSpPr>
          <p:cNvPr id="65539" name="Text Box 5"/>
          <p:cNvSpPr txBox="1">
            <a:spLocks noChangeArrowheads="1"/>
          </p:cNvSpPr>
          <p:nvPr/>
        </p:nvSpPr>
        <p:spPr bwMode="auto">
          <a:xfrm>
            <a:off x="1905000" y="609600"/>
            <a:ext cx="6400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5">
                    <a:lumMod val="75000"/>
                  </a:schemeClr>
                </a:solidFill>
              </a:rPr>
              <a:t>ASEAN Cosmetic Directive</a:t>
            </a:r>
            <a:endParaRPr kumimoji="1" lang="en-US" altLang="ja-JP" sz="2800" b="1" dirty="0">
              <a:solidFill>
                <a:srgbClr val="CC3300"/>
              </a:solidFill>
              <a:latin typeface="Antique Olive"/>
            </a:endParaRPr>
          </a:p>
        </p:txBody>
      </p:sp>
      <p:sp>
        <p:nvSpPr>
          <p:cNvPr id="65540" name="Text Box 6"/>
          <p:cNvSpPr txBox="1">
            <a:spLocks noChangeArrowheads="1"/>
          </p:cNvSpPr>
          <p:nvPr/>
        </p:nvSpPr>
        <p:spPr bwMode="auto">
          <a:xfrm>
            <a:off x="304800" y="1198563"/>
            <a:ext cx="8610600" cy="434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l"/>
            </a:pPr>
            <a:r>
              <a:rPr kumimoji="1" lang="en-US" altLang="ja-JP" sz="2400" dirty="0">
                <a:solidFill>
                  <a:srgbClr val="002060"/>
                </a:solidFill>
                <a:latin typeface="Antique Olive"/>
              </a:rPr>
              <a:t>  </a:t>
            </a:r>
            <a:r>
              <a:rPr kumimoji="1" lang="en-US" altLang="ja-JP" sz="2400" dirty="0">
                <a:solidFill>
                  <a:srgbClr val="FF0000"/>
                </a:solidFill>
                <a:latin typeface="Antique Olive"/>
              </a:rPr>
              <a:t> Appendix IV/V: NOTIFICA</a:t>
            </a:r>
          </a:p>
          <a:p>
            <a:pPr>
              <a:spcBef>
                <a:spcPct val="50000"/>
              </a:spcBef>
              <a:buFont typeface="Wingdings" pitchFamily="2" charset="2"/>
              <a:buChar char="l"/>
            </a:pPr>
            <a:endParaRPr kumimoji="1" lang="en-US" altLang="ja-JP" sz="2400" dirty="0">
              <a:solidFill>
                <a:srgbClr val="FF0000"/>
              </a:solidFill>
              <a:latin typeface="Antique Olive"/>
            </a:endParaRPr>
          </a:p>
          <a:p>
            <a:pPr algn="just"/>
            <a:r>
              <a:rPr lang="en-US" sz="2400" b="1" dirty="0"/>
              <a:t>If my product has been notified to an ASEAN Member Country, is it</a:t>
            </a:r>
          </a:p>
          <a:p>
            <a:pPr algn="just"/>
            <a:r>
              <a:rPr lang="en-US" sz="2400" b="1" dirty="0"/>
              <a:t>exempted from notification to another ASEAN country in which I intend to </a:t>
            </a:r>
            <a:r>
              <a:rPr lang="it-IT" sz="2400" b="1" dirty="0"/>
              <a:t>market the </a:t>
            </a:r>
            <a:r>
              <a:rPr lang="it-IT" sz="2400" b="1" dirty="0" err="1"/>
              <a:t>product</a:t>
            </a:r>
            <a:r>
              <a:rPr lang="it-IT" sz="2400" b="1" dirty="0"/>
              <a:t>?</a:t>
            </a:r>
          </a:p>
          <a:p>
            <a:pPr algn="just"/>
            <a:endParaRPr lang="it-IT" sz="2400" b="1" dirty="0">
              <a:solidFill>
                <a:srgbClr val="002060"/>
              </a:solidFill>
            </a:endParaRPr>
          </a:p>
          <a:p>
            <a:pPr algn="just"/>
            <a:r>
              <a:rPr lang="en-US" sz="2400" b="1" u="sng" dirty="0">
                <a:solidFill>
                  <a:srgbClr val="002060"/>
                </a:solidFill>
              </a:rPr>
              <a:t>No, the authority of each country where the product is going to be marketed has to be informed individually.</a:t>
            </a:r>
            <a:r>
              <a:rPr lang="en-US" sz="2400" dirty="0">
                <a:solidFill>
                  <a:srgbClr val="002060"/>
                </a:solidFill>
              </a:rPr>
              <a:t> If you intend to market the product in 3 ASEAN Member Countries, you will have to notify the regulatory authority of </a:t>
            </a:r>
            <a:r>
              <a:rPr lang="en-US" sz="2400" dirty="0" smtClean="0">
                <a:solidFill>
                  <a:srgbClr val="002060"/>
                </a:solidFill>
              </a:rPr>
              <a:t>the respective </a:t>
            </a:r>
            <a:r>
              <a:rPr lang="en-US" sz="2400" dirty="0">
                <a:solidFill>
                  <a:srgbClr val="002060"/>
                </a:solidFill>
              </a:rPr>
              <a:t>3 ASEAN Member Countries</a:t>
            </a:r>
            <a:endParaRPr kumimoji="1" lang="en-US" altLang="ja-JP" sz="2400" dirty="0">
              <a:solidFill>
                <a:srgbClr val="002060"/>
              </a:solidFill>
              <a:latin typeface="Antique Olive"/>
            </a:endParaRPr>
          </a:p>
        </p:txBody>
      </p:sp>
      <p:sp>
        <p:nvSpPr>
          <p:cNvPr id="65541" name="Segnaposto data 6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dirty="0" smtClean="0"/>
              <a:t>10 Settembre 2014</a:t>
            </a:r>
          </a:p>
        </p:txBody>
      </p:sp>
      <p:sp>
        <p:nvSpPr>
          <p:cNvPr id="65542" name="Segnaposto numero diapositiva 7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55C9E92-1A96-4398-B5DF-A87306F4E7E8}" type="slidenum">
              <a:rPr lang="it-IT" smtClean="0"/>
              <a:pPr/>
              <a:t>9</a:t>
            </a:fld>
            <a:endParaRPr lang="it-IT" smtClean="0"/>
          </a:p>
        </p:txBody>
      </p:sp>
      <p:sp>
        <p:nvSpPr>
          <p:cNvPr id="65543" name="Segnaposto piè di pagina 8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smtClean="0"/>
              <a:t>Stefano Dorato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603</TotalTime>
  <Words>1261</Words>
  <Application>Microsoft Office PowerPoint</Application>
  <PresentationFormat>Presentazione su schermo (4:3)</PresentationFormat>
  <Paragraphs>306</Paragraphs>
  <Slides>25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25</vt:i4>
      </vt:variant>
    </vt:vector>
  </HeadingPairs>
  <TitlesOfParts>
    <vt:vector size="26" baseType="lpstr">
      <vt:lpstr>Tema di Office</vt:lpstr>
      <vt:lpstr>Diapositiva 1</vt:lpstr>
      <vt:lpstr>Diapositiva 2</vt:lpstr>
      <vt:lpstr>Diapositiva 3</vt:lpstr>
      <vt:lpstr>Diapositiva 4</vt:lpstr>
      <vt:lpstr>Diapositiva 5</vt:lpstr>
      <vt:lpstr>The              ASEAN Cosmetic Directive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ASEAN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Andrea</dc:creator>
  <cp:lastModifiedBy>Your User Name</cp:lastModifiedBy>
  <cp:revision>93</cp:revision>
  <dcterms:created xsi:type="dcterms:W3CDTF">2013-06-25T12:47:56Z</dcterms:created>
  <dcterms:modified xsi:type="dcterms:W3CDTF">2014-09-06T09:16:39Z</dcterms:modified>
</cp:coreProperties>
</file>