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Default Extension="gif" ContentType="image/gif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9" r:id="rId3"/>
    <p:sldId id="274" r:id="rId4"/>
    <p:sldId id="279" r:id="rId5"/>
    <p:sldId id="280" r:id="rId6"/>
    <p:sldId id="312" r:id="rId7"/>
    <p:sldId id="281" r:id="rId8"/>
    <p:sldId id="282" r:id="rId9"/>
    <p:sldId id="302" r:id="rId10"/>
    <p:sldId id="285" r:id="rId11"/>
    <p:sldId id="284" r:id="rId12"/>
    <p:sldId id="354" r:id="rId13"/>
    <p:sldId id="355" r:id="rId14"/>
    <p:sldId id="356" r:id="rId15"/>
    <p:sldId id="357" r:id="rId16"/>
    <p:sldId id="358" r:id="rId17"/>
    <p:sldId id="359" r:id="rId18"/>
    <p:sldId id="353" r:id="rId19"/>
    <p:sldId id="360" r:id="rId20"/>
    <p:sldId id="332" r:id="rId21"/>
    <p:sldId id="334" r:id="rId22"/>
    <p:sldId id="336" r:id="rId23"/>
    <p:sldId id="338" r:id="rId24"/>
    <p:sldId id="317" r:id="rId25"/>
    <p:sldId id="318" r:id="rId26"/>
    <p:sldId id="361" r:id="rId27"/>
    <p:sldId id="362" r:id="rId28"/>
    <p:sldId id="363" r:id="rId29"/>
    <p:sldId id="364" r:id="rId30"/>
    <p:sldId id="316" r:id="rId31"/>
    <p:sldId id="291" r:id="rId3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  <a:srgbClr val="FFFFFF"/>
    <a:srgbClr val="336699"/>
    <a:srgbClr val="D1D1F7"/>
    <a:srgbClr val="E3EAF9"/>
    <a:srgbClr val="BFBFBF"/>
    <a:srgbClr val="F0F0F0"/>
    <a:srgbClr val="E1D8F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5" autoAdjust="0"/>
    <p:restoredTop sz="94660" autoAdjust="0"/>
  </p:normalViewPr>
  <p:slideViewPr>
    <p:cSldViewPr snapToGrid="0">
      <p:cViewPr>
        <p:scale>
          <a:sx n="87" d="100"/>
          <a:sy n="87" d="100"/>
        </p:scale>
        <p:origin x="-306" y="180"/>
      </p:cViewPr>
      <p:guideLst>
        <p:guide orient="horz" pos="4199"/>
        <p:guide orient="horz" pos="2161"/>
        <p:guide orient="horz" pos="897"/>
        <p:guide orient="horz" pos="984"/>
        <p:guide orient="horz" pos="3153"/>
        <p:guide orient="horz" pos="3648"/>
        <p:guide pos="2888"/>
        <p:guide pos="806"/>
        <p:guide pos="5478"/>
        <p:guide pos="5082"/>
        <p:guide pos="746"/>
        <p:guide pos="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2\CentroStudi\INTERSCAMBIO\2014\Internazionalizzazione%202014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2\CentroStudi\INTERSCAMBIO\2014\Internazionalizzazione%202014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2\CentroStudi\INTERSCAMBIO\2014\Internazionalizzazione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7.xlsx"/><Relationship Id="rId1" Type="http://schemas.openxmlformats.org/officeDocument/2006/relationships/themeOverride" Target="../theme/themeOverride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8.xlsx"/><Relationship Id="rId1" Type="http://schemas.openxmlformats.org/officeDocument/2006/relationships/themeOverride" Target="../theme/themeOverride5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9.xlsx"/><Relationship Id="rId1" Type="http://schemas.openxmlformats.org/officeDocument/2006/relationships/themeOverride" Target="../theme/themeOverride6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0.xlsx"/><Relationship Id="rId1" Type="http://schemas.openxmlformats.org/officeDocument/2006/relationships/themeOverride" Target="../theme/themeOverride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1.xlsx"/><Relationship Id="rId1" Type="http://schemas.openxmlformats.org/officeDocument/2006/relationships/themeOverride" Target="../theme/themeOverride8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2.xlsx"/><Relationship Id="rId1" Type="http://schemas.openxmlformats.org/officeDocument/2006/relationships/themeOverride" Target="../theme/themeOverride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it-IT" dirty="0" err="1" smtClean="0"/>
              <a:t>Sell-in</a:t>
            </a:r>
            <a:r>
              <a:rPr lang="it-IT" dirty="0" smtClean="0"/>
              <a:t> Italia</a:t>
            </a:r>
            <a:r>
              <a:rPr lang="it-IT" sz="800" dirty="0" smtClean="0"/>
              <a:t> (f</a:t>
            </a:r>
            <a:r>
              <a:rPr lang="it-IT" sz="800" b="1" i="0" u="none" strike="noStrike" baseline="0" dirty="0" smtClean="0"/>
              <a:t>atturato)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mercato Italia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0</c:formatCode>
                <c:ptCount val="3"/>
                <c:pt idx="0">
                  <c:v>6291</c:v>
                </c:pt>
                <c:pt idx="1">
                  <c:v>6180</c:v>
                </c:pt>
                <c:pt idx="2">
                  <c:v>6100</c:v>
                </c:pt>
              </c:numCache>
            </c:numRef>
          </c:val>
        </c:ser>
        <c:marker val="1"/>
        <c:axId val="54878976"/>
        <c:axId val="54880128"/>
      </c:lineChart>
      <c:catAx>
        <c:axId val="5487897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54880128"/>
        <c:crosses val="autoZero"/>
        <c:auto val="1"/>
        <c:lblAlgn val="ctr"/>
        <c:lblOffset val="100"/>
      </c:catAx>
      <c:valAx>
        <c:axId val="54880128"/>
        <c:scaling>
          <c:orientation val="minMax"/>
          <c:max val="6600"/>
          <c:min val="5800"/>
        </c:scaling>
        <c:delete val="1"/>
        <c:axPos val="l"/>
        <c:numFmt formatCode="0" sourceLinked="1"/>
        <c:tickLblPos val="none"/>
        <c:crossAx val="54878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plotArea>
      <c:layout/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Export</c:v>
                </c:pt>
              </c:strCache>
            </c:strRef>
          </c:tx>
          <c:spPr>
            <a:ln w="31750"/>
          </c:spPr>
          <c:marker>
            <c:symbol val="circle"/>
            <c:size val="4"/>
            <c:spPr>
              <a:solidFill>
                <a:srgbClr val="336699"/>
              </a:solidFill>
              <a:ln w="6350">
                <a:solidFill>
                  <a:schemeClr val="bg1"/>
                </a:solidFill>
              </a:ln>
            </c:spPr>
          </c:marker>
          <c:cat>
            <c:strRef>
              <c:f>Foglio1!$A$2:$A$23</c:f>
              <c:strCache>
                <c:ptCount val="22"/>
                <c:pt idx="0">
                  <c:v>'93</c:v>
                </c:pt>
                <c:pt idx="1">
                  <c:v>'94</c:v>
                </c:pt>
                <c:pt idx="2">
                  <c:v>'95</c:v>
                </c:pt>
                <c:pt idx="3">
                  <c:v>'96</c:v>
                </c:pt>
                <c:pt idx="4">
                  <c:v>'97</c:v>
                </c:pt>
                <c:pt idx="5">
                  <c:v>'98</c:v>
                </c:pt>
                <c:pt idx="6">
                  <c:v>'99</c:v>
                </c:pt>
                <c:pt idx="7">
                  <c:v>'00</c:v>
                </c:pt>
                <c:pt idx="8">
                  <c:v>'01</c:v>
                </c:pt>
                <c:pt idx="9">
                  <c:v>'02</c:v>
                </c:pt>
                <c:pt idx="10">
                  <c:v>'03</c:v>
                </c:pt>
                <c:pt idx="11">
                  <c:v>'04</c:v>
                </c:pt>
                <c:pt idx="12">
                  <c:v>'05</c:v>
                </c:pt>
                <c:pt idx="13">
                  <c:v>'06</c:v>
                </c:pt>
                <c:pt idx="14">
                  <c:v>'07</c:v>
                </c:pt>
                <c:pt idx="15">
                  <c:v>'08</c:v>
                </c:pt>
                <c:pt idx="16">
                  <c:v>'09</c:v>
                </c:pt>
                <c:pt idx="17">
                  <c:v>'10</c:v>
                </c:pt>
                <c:pt idx="18">
                  <c:v>'11</c:v>
                </c:pt>
                <c:pt idx="19">
                  <c:v>'12</c:v>
                </c:pt>
                <c:pt idx="20">
                  <c:v>'13</c:v>
                </c:pt>
                <c:pt idx="21">
                  <c:v>'14*</c:v>
                </c:pt>
              </c:strCache>
            </c:strRef>
          </c:cat>
          <c:val>
            <c:numRef>
              <c:f>Foglio1!$B$2:$B$23</c:f>
              <c:numCache>
                <c:formatCode>_-* #,##0_-;\-* #,##0_-;_-* "-"??_-;_-@_-</c:formatCode>
                <c:ptCount val="22"/>
                <c:pt idx="0">
                  <c:v>425.8</c:v>
                </c:pt>
                <c:pt idx="1">
                  <c:v>569.79999999999995</c:v>
                </c:pt>
                <c:pt idx="2">
                  <c:v>741.2</c:v>
                </c:pt>
                <c:pt idx="3">
                  <c:v>856.4</c:v>
                </c:pt>
                <c:pt idx="4">
                  <c:v>951.3</c:v>
                </c:pt>
                <c:pt idx="5">
                  <c:v>1146.2</c:v>
                </c:pt>
                <c:pt idx="6">
                  <c:v>1213.5999999999999</c:v>
                </c:pt>
                <c:pt idx="7">
                  <c:v>1501.9</c:v>
                </c:pt>
                <c:pt idx="8">
                  <c:v>1770.8</c:v>
                </c:pt>
                <c:pt idx="9">
                  <c:v>1836.4</c:v>
                </c:pt>
                <c:pt idx="10">
                  <c:v>1822.4</c:v>
                </c:pt>
                <c:pt idx="11">
                  <c:v>2003.8</c:v>
                </c:pt>
                <c:pt idx="12">
                  <c:v>2143.6999999999998</c:v>
                </c:pt>
                <c:pt idx="13">
                  <c:v>2274.1999999999998</c:v>
                </c:pt>
                <c:pt idx="14">
                  <c:v>2296.6999999999998</c:v>
                </c:pt>
                <c:pt idx="15">
                  <c:v>2328.3000000000002</c:v>
                </c:pt>
                <c:pt idx="16">
                  <c:v>2053.9</c:v>
                </c:pt>
                <c:pt idx="17">
                  <c:v>2407</c:v>
                </c:pt>
                <c:pt idx="18">
                  <c:v>2671</c:v>
                </c:pt>
                <c:pt idx="19">
                  <c:v>2861</c:v>
                </c:pt>
                <c:pt idx="20">
                  <c:v>3176</c:v>
                </c:pt>
                <c:pt idx="21">
                  <c:v>3400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Import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c:spPr>
          </c:marker>
          <c:cat>
            <c:strRef>
              <c:f>Foglio1!$A$2:$A$23</c:f>
              <c:strCache>
                <c:ptCount val="22"/>
                <c:pt idx="0">
                  <c:v>'93</c:v>
                </c:pt>
                <c:pt idx="1">
                  <c:v>'94</c:v>
                </c:pt>
                <c:pt idx="2">
                  <c:v>'95</c:v>
                </c:pt>
                <c:pt idx="3">
                  <c:v>'96</c:v>
                </c:pt>
                <c:pt idx="4">
                  <c:v>'97</c:v>
                </c:pt>
                <c:pt idx="5">
                  <c:v>'98</c:v>
                </c:pt>
                <c:pt idx="6">
                  <c:v>'99</c:v>
                </c:pt>
                <c:pt idx="7">
                  <c:v>'00</c:v>
                </c:pt>
                <c:pt idx="8">
                  <c:v>'01</c:v>
                </c:pt>
                <c:pt idx="9">
                  <c:v>'02</c:v>
                </c:pt>
                <c:pt idx="10">
                  <c:v>'03</c:v>
                </c:pt>
                <c:pt idx="11">
                  <c:v>'04</c:v>
                </c:pt>
                <c:pt idx="12">
                  <c:v>'05</c:v>
                </c:pt>
                <c:pt idx="13">
                  <c:v>'06</c:v>
                </c:pt>
                <c:pt idx="14">
                  <c:v>'07</c:v>
                </c:pt>
                <c:pt idx="15">
                  <c:v>'08</c:v>
                </c:pt>
                <c:pt idx="16">
                  <c:v>'09</c:v>
                </c:pt>
                <c:pt idx="17">
                  <c:v>'10</c:v>
                </c:pt>
                <c:pt idx="18">
                  <c:v>'11</c:v>
                </c:pt>
                <c:pt idx="19">
                  <c:v>'12</c:v>
                </c:pt>
                <c:pt idx="20">
                  <c:v>'13</c:v>
                </c:pt>
                <c:pt idx="21">
                  <c:v>'14*</c:v>
                </c:pt>
              </c:strCache>
            </c:strRef>
          </c:cat>
          <c:val>
            <c:numRef>
              <c:f>Foglio1!$C$2:$C$23</c:f>
              <c:numCache>
                <c:formatCode>_-* #,##0.00_-;\-* #,##0.00_-;_-* "-"??_-;_-@_-</c:formatCode>
                <c:ptCount val="22"/>
                <c:pt idx="0">
                  <c:v>596.29999999999995</c:v>
                </c:pt>
                <c:pt idx="1">
                  <c:v>693.2</c:v>
                </c:pt>
                <c:pt idx="2">
                  <c:v>780.1</c:v>
                </c:pt>
                <c:pt idx="3">
                  <c:v>725.2</c:v>
                </c:pt>
                <c:pt idx="4">
                  <c:v>800.4</c:v>
                </c:pt>
                <c:pt idx="5">
                  <c:v>914.3</c:v>
                </c:pt>
                <c:pt idx="6">
                  <c:v>1009.7</c:v>
                </c:pt>
                <c:pt idx="7">
                  <c:v>1139.4000000000001</c:v>
                </c:pt>
                <c:pt idx="8">
                  <c:v>1177.3</c:v>
                </c:pt>
                <c:pt idx="9">
                  <c:v>1248.5</c:v>
                </c:pt>
                <c:pt idx="10">
                  <c:v>1255.5999999999999</c:v>
                </c:pt>
                <c:pt idx="11">
                  <c:v>1283.7</c:v>
                </c:pt>
                <c:pt idx="12">
                  <c:v>1369.1</c:v>
                </c:pt>
                <c:pt idx="13">
                  <c:v>1452.7</c:v>
                </c:pt>
                <c:pt idx="14">
                  <c:v>1514.7</c:v>
                </c:pt>
                <c:pt idx="15">
                  <c:v>1581.3</c:v>
                </c:pt>
                <c:pt idx="16">
                  <c:v>1409.5</c:v>
                </c:pt>
                <c:pt idx="17">
                  <c:v>1580.6</c:v>
                </c:pt>
                <c:pt idx="18">
                  <c:v>1660</c:v>
                </c:pt>
                <c:pt idx="19">
                  <c:v>1622</c:v>
                </c:pt>
                <c:pt idx="20">
                  <c:v>1639</c:v>
                </c:pt>
                <c:pt idx="21" formatCode="_-* #,##0_-;\-* #,##0_-;_-* &quot;-&quot;??_-;_-@_-">
                  <c:v>1700</c:v>
                </c:pt>
              </c:numCache>
            </c:numRef>
          </c:val>
        </c:ser>
        <c:hiLowLines>
          <c:spPr>
            <a:ln w="6350" cap="rnd">
              <a:solidFill>
                <a:schemeClr val="tx1"/>
              </a:solidFill>
              <a:prstDash val="sysDot"/>
            </a:ln>
          </c:spPr>
        </c:hiLowLines>
        <c:marker val="1"/>
        <c:axId val="71556096"/>
        <c:axId val="80102144"/>
      </c:lineChart>
      <c:catAx>
        <c:axId val="71556096"/>
        <c:scaling>
          <c:orientation val="minMax"/>
        </c:scaling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spPr>
          <a:ln w="6350">
            <a:solidFill>
              <a:schemeClr val="tx1"/>
            </a:solidFill>
          </a:ln>
        </c:spPr>
        <c:txPr>
          <a:bodyPr rot="0" vert="horz" anchor="ctr" anchorCtr="0"/>
          <a:lstStyle/>
          <a:p>
            <a:pPr>
              <a:defRPr sz="1000" b="0" i="1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0102144"/>
        <c:crosses val="autoZero"/>
        <c:auto val="1"/>
        <c:lblAlgn val="ctr"/>
        <c:lblOffset val="100"/>
      </c:catAx>
      <c:valAx>
        <c:axId val="80102144"/>
        <c:scaling>
          <c:orientation val="minMax"/>
          <c:max val="3500"/>
        </c:scaling>
        <c:axPos val="l"/>
        <c:majorGridlines/>
        <c:minorGridlines>
          <c:spPr>
            <a:ln w="3175">
              <a:solidFill>
                <a:schemeClr val="bg1"/>
              </a:solidFill>
            </a:ln>
          </c:spPr>
        </c:minorGridlines>
        <c:numFmt formatCode="_-* #,##0_-;\-* #,##0_-;_-* &quot;-&quot;??_-;_-@_-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000" i="1">
                <a:latin typeface="+mn-lt"/>
              </a:defRPr>
            </a:pPr>
            <a:endParaRPr lang="it-IT"/>
          </a:p>
        </c:txPr>
        <c:crossAx val="71556096"/>
        <c:crosses val="autoZero"/>
        <c:crossBetween val="midCat"/>
        <c:majorUnit val="500"/>
        <c:minorUnit val="250"/>
      </c:valAx>
      <c:spPr>
        <a:solidFill>
          <a:srgbClr val="F0F0F0"/>
        </a:solidFill>
      </c:spPr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export 2013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Foglio1!$A$2:$A$11</c:f>
              <c:strCache>
                <c:ptCount val="10"/>
                <c:pt idx="0">
                  <c:v>Francia</c:v>
                </c:pt>
                <c:pt idx="1">
                  <c:v>Germania</c:v>
                </c:pt>
                <c:pt idx="2">
                  <c:v>Regno Unito</c:v>
                </c:pt>
                <c:pt idx="3">
                  <c:v>Stati Uniti</c:v>
                </c:pt>
                <c:pt idx="4">
                  <c:v>Spagna</c:v>
                </c:pt>
                <c:pt idx="5">
                  <c:v>Russia</c:v>
                </c:pt>
                <c:pt idx="6">
                  <c:v>Paesi Bassi</c:v>
                </c:pt>
                <c:pt idx="7">
                  <c:v>Hong Kong</c:v>
                </c:pt>
                <c:pt idx="8">
                  <c:v>Polonia</c:v>
                </c:pt>
                <c:pt idx="9">
                  <c:v>EAU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370</c:v>
                </c:pt>
                <c:pt idx="1">
                  <c:v>355</c:v>
                </c:pt>
                <c:pt idx="2">
                  <c:v>261</c:v>
                </c:pt>
                <c:pt idx="3">
                  <c:v>215</c:v>
                </c:pt>
                <c:pt idx="4">
                  <c:v>199</c:v>
                </c:pt>
                <c:pt idx="5">
                  <c:v>142</c:v>
                </c:pt>
                <c:pt idx="6">
                  <c:v>119</c:v>
                </c:pt>
                <c:pt idx="7">
                  <c:v>110</c:v>
                </c:pt>
                <c:pt idx="8">
                  <c:v>104</c:v>
                </c:pt>
                <c:pt idx="9">
                  <c:v>98</c:v>
                </c:pt>
              </c:numCache>
            </c:numRef>
          </c:val>
        </c:ser>
        <c:gapWidth val="88"/>
        <c:overlap val="100"/>
        <c:axId val="80295808"/>
        <c:axId val="80297344"/>
      </c:barChart>
      <c:catAx>
        <c:axId val="80295808"/>
        <c:scaling>
          <c:orientation val="minMax"/>
        </c:scaling>
        <c:axPos val="l"/>
        <c:tickLblPos val="nextTo"/>
        <c:txPr>
          <a:bodyPr anchor="ctr" anchorCtr="1"/>
          <a:lstStyle/>
          <a:p>
            <a:pPr>
              <a:defRPr sz="1000" b="0" spc="0"/>
            </a:pPr>
            <a:endParaRPr lang="it-IT"/>
          </a:p>
        </c:txPr>
        <c:crossAx val="80297344"/>
        <c:crosses val="autoZero"/>
        <c:lblAlgn val="l"/>
        <c:lblOffset val="100"/>
      </c:catAx>
      <c:valAx>
        <c:axId val="80297344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 i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80295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7"/>
  <c:chart>
    <c:autoTitleDeleted val="1"/>
    <c:plotArea>
      <c:layout>
        <c:manualLayout>
          <c:layoutTarget val="inner"/>
          <c:xMode val="edge"/>
          <c:yMode val="edge"/>
          <c:x val="0.1657249487818564"/>
          <c:y val="0.14114759128567045"/>
          <c:w val="0.66855010243628765"/>
          <c:h val="0.78827861307149971"/>
        </c:manualLayout>
      </c:layout>
      <c:bubbleChart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5"/>
              <c:layout/>
              <c:dLblPos val="l"/>
              <c:showBubbleSize val="1"/>
            </c:dLbl>
            <c:dLbl>
              <c:idx val="6"/>
              <c:layout/>
              <c:dLblPos val="l"/>
              <c:showBubbleSize val="1"/>
            </c:dLbl>
            <c:dLbl>
              <c:idx val="7"/>
              <c:layout/>
              <c:dLblPos val="l"/>
              <c:showBubbleSize val="1"/>
            </c:dLbl>
            <c:dLbl>
              <c:idx val="8"/>
              <c:layout/>
              <c:dLblPos val="l"/>
              <c:showBubbleSize val="1"/>
            </c:dLbl>
            <c:dLbl>
              <c:idx val="9"/>
              <c:layout/>
              <c:dLblPos val="l"/>
              <c:showBubbleSize val="1"/>
            </c:dLbl>
            <c:txPr>
              <a:bodyPr rot="0" vert="horz" anchor="ctr" anchorCtr="1"/>
              <a:lstStyle/>
              <a:p>
                <a:pPr>
                  <a:defRPr sz="800"/>
                </a:pPr>
                <a:endParaRPr lang="it-IT"/>
              </a:p>
            </c:txPr>
            <c:dLblPos val="ctr"/>
            <c:showBubbleSize val="1"/>
          </c:dLbls>
          <c:xVal>
            <c:numRef>
              <c:f>Foglio1!$A$2:$A$11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xVal>
          <c:yVal>
            <c:numRef>
              <c:f>Foglio1!$B$2:$B$11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12.2</c:v>
                </c:pt>
                <c:pt idx="3">
                  <c:v>16.2</c:v>
                </c:pt>
                <c:pt idx="4">
                  <c:v>20.100000000000001</c:v>
                </c:pt>
                <c:pt idx="5">
                  <c:v>24</c:v>
                </c:pt>
                <c:pt idx="6">
                  <c:v>28</c:v>
                </c:pt>
                <c:pt idx="7">
                  <c:v>31.5</c:v>
                </c:pt>
                <c:pt idx="8">
                  <c:v>35.5</c:v>
                </c:pt>
                <c:pt idx="9">
                  <c:v>39.5</c:v>
                </c:pt>
              </c:numCache>
            </c:numRef>
          </c:yVal>
          <c:bubbleSize>
            <c:numRef>
              <c:f>Foglio1!$C$2:$C$11</c:f>
              <c:numCache>
                <c:formatCode>General</c:formatCode>
                <c:ptCount val="10"/>
                <c:pt idx="0">
                  <c:v>11.6</c:v>
                </c:pt>
                <c:pt idx="1">
                  <c:v>11.2</c:v>
                </c:pt>
                <c:pt idx="2">
                  <c:v>8.2000000000000011</c:v>
                </c:pt>
                <c:pt idx="3">
                  <c:v>6.8</c:v>
                </c:pt>
                <c:pt idx="4">
                  <c:v>6.3</c:v>
                </c:pt>
                <c:pt idx="5">
                  <c:v>4.5</c:v>
                </c:pt>
                <c:pt idx="6">
                  <c:v>3.7</c:v>
                </c:pt>
                <c:pt idx="7">
                  <c:v>3.5</c:v>
                </c:pt>
                <c:pt idx="8">
                  <c:v>3.3</c:v>
                </c:pt>
                <c:pt idx="9">
                  <c:v>3.1</c:v>
                </c:pt>
              </c:numCache>
            </c:numRef>
          </c:bubbleSize>
        </c:ser>
        <c:bubbleScale val="100"/>
        <c:sizeRepresents val="w"/>
        <c:axId val="80241408"/>
        <c:axId val="80242944"/>
      </c:bubbleChart>
      <c:valAx>
        <c:axId val="80241408"/>
        <c:scaling>
          <c:orientation val="minMax"/>
        </c:scaling>
        <c:delete val="1"/>
        <c:axPos val="b"/>
        <c:minorGridlines/>
        <c:numFmt formatCode="General" sourceLinked="1"/>
        <c:tickLblPos val="none"/>
        <c:crossAx val="80242944"/>
        <c:crosses val="autoZero"/>
        <c:crossBetween val="midCat"/>
        <c:minorUnit val="1"/>
      </c:valAx>
      <c:valAx>
        <c:axId val="80242944"/>
        <c:scaling>
          <c:orientation val="minMax"/>
          <c:max val="41"/>
          <c:min val="0"/>
        </c:scaling>
        <c:delete val="1"/>
        <c:axPos val="l"/>
        <c:numFmt formatCode="General" sourceLinked="1"/>
        <c:tickLblPos val="none"/>
        <c:crossAx val="8024140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99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17,9</a:t>
                    </a:r>
                  </a:p>
                </c:rich>
              </c:tx>
              <c:dLblPos val="inEnd"/>
              <c:showVal val="1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layout>
                <c:manualLayout>
                  <c:x val="-1.8449750923403129E-2"/>
                  <c:y val="6.8818023827136139E-17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4,7</a:t>
                    </a:r>
                  </a:p>
                </c:rich>
              </c:tx>
              <c:numFmt formatCode="#,##0.0" sourceLinked="0"/>
              <c:spPr/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14,8</a:t>
                    </a:r>
                  </a:p>
                </c:rich>
              </c:tx>
              <c:dLblPos val="inEnd"/>
              <c:showVal val="1"/>
            </c:dLbl>
            <c:dLbl>
              <c:idx val="5"/>
              <c:layout>
                <c:manualLayout>
                  <c:x val="-2.51937792271110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Val val="1"/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8"/>
              <c:layout>
                <c:manualLayout>
                  <c:x val="-0.16930265419744994"/>
                  <c:y val="-1.7204505956783988E-1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out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26,1</a:t>
                    </a:r>
                  </a:p>
                </c:rich>
              </c:tx>
              <c:dLblPos val="inEnd"/>
              <c:showVal val="1"/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inEnd"/>
            <c:showVal val="1"/>
          </c:dLbls>
          <c:cat>
            <c:numRef>
              <c:f>Foglio1!$A$2:$A$11</c:f>
              <c:numCache>
                <c:formatCode>General</c:formatCode>
                <c:ptCount val="10"/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17.899999999999999</c:v>
                </c:pt>
                <c:pt idx="1">
                  <c:v>12.1</c:v>
                </c:pt>
                <c:pt idx="2">
                  <c:v>23.4</c:v>
                </c:pt>
                <c:pt idx="3">
                  <c:v>4.7</c:v>
                </c:pt>
                <c:pt idx="4">
                  <c:v>14.8</c:v>
                </c:pt>
                <c:pt idx="5">
                  <c:v>5.01</c:v>
                </c:pt>
                <c:pt idx="6">
                  <c:v>14</c:v>
                </c:pt>
                <c:pt idx="7">
                  <c:v>8.8000000000000007</c:v>
                </c:pt>
                <c:pt idx="8">
                  <c:v>7.1</c:v>
                </c:pt>
                <c:pt idx="9">
                  <c:v>26.1</c:v>
                </c:pt>
              </c:numCache>
            </c:numRef>
          </c:val>
        </c:ser>
        <c:dLbls>
          <c:showVal val="1"/>
        </c:dLbls>
        <c:axId val="80406016"/>
        <c:axId val="80407552"/>
      </c:barChart>
      <c:catAx>
        <c:axId val="80406016"/>
        <c:scaling>
          <c:orientation val="minMax"/>
        </c:scaling>
        <c:axPos val="l"/>
        <c:numFmt formatCode="General" sourceLinked="1"/>
        <c:tickLblPos val="nextTo"/>
        <c:crossAx val="80407552"/>
        <c:crosses val="autoZero"/>
        <c:auto val="1"/>
        <c:lblAlgn val="ctr"/>
        <c:lblOffset val="100"/>
      </c:catAx>
      <c:valAx>
        <c:axId val="80407552"/>
        <c:scaling>
          <c:orientation val="minMax"/>
          <c:max val="30"/>
          <c:min val="-5"/>
        </c:scaling>
        <c:axPos val="b"/>
        <c:numFmt formatCode="General" sourceLinked="1"/>
        <c:tickLblPos val="none"/>
        <c:crossAx val="80406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0.21273477023746196"/>
          <c:y val="8.2495865960390768E-2"/>
          <c:w val="0.57497715676367844"/>
          <c:h val="0.8335834345067502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6"/>
              <c:layout>
                <c:manualLayout>
                  <c:x val="2.1175264132010016E-4"/>
                  <c:y val="-1.42507721706225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  <c:separator>
</c:separator>
            </c:dLbl>
            <c:dLbl>
              <c:idx val="7"/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Foglio1!$A$2:$A$9</c:f>
              <c:strCache>
                <c:ptCount val="8"/>
                <c:pt idx="0">
                  <c:v>Profumeria alcolica</c:v>
                </c:pt>
                <c:pt idx="1">
                  <c:v>Prodotti per capelli</c:v>
                </c:pt>
                <c:pt idx="2">
                  <c:v>Prodotti per il corpo</c:v>
                </c:pt>
                <c:pt idx="3">
                  <c:v>Prodotti per il trucco</c:v>
                </c:pt>
                <c:pt idx="4">
                  <c:v>Igiene personale</c:v>
                </c:pt>
                <c:pt idx="5">
                  <c:v>Igiene orale</c:v>
                </c:pt>
                <c:pt idx="6">
                  <c:v>Altri prodotti</c:v>
                </c:pt>
                <c:pt idx="7">
                  <c:v>Prodotti per l'uomo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821</c:v>
                </c:pt>
                <c:pt idx="1">
                  <c:v>627</c:v>
                </c:pt>
                <c:pt idx="2">
                  <c:v>565</c:v>
                </c:pt>
                <c:pt idx="3">
                  <c:v>531</c:v>
                </c:pt>
                <c:pt idx="4">
                  <c:v>335</c:v>
                </c:pt>
                <c:pt idx="5">
                  <c:v>148</c:v>
                </c:pt>
                <c:pt idx="6">
                  <c:v>108</c:v>
                </c:pt>
                <c:pt idx="7">
                  <c:v>40</c:v>
                </c:pt>
              </c:numCache>
            </c:numRef>
          </c:val>
        </c:ser>
        <c:firstSliceAng val="360"/>
        <c:holeSize val="71"/>
      </c:doughnutChart>
    </c:plotArea>
    <c:legend>
      <c:legendPos val="l"/>
      <c:layout>
        <c:manualLayout>
          <c:xMode val="edge"/>
          <c:yMode val="edge"/>
          <c:x val="0.32948827394844304"/>
          <c:y val="0.30801320776251467"/>
          <c:w val="0.33758937796683097"/>
          <c:h val="0.38390892873307125"/>
        </c:manualLayout>
      </c:layout>
      <c:overlay val="1"/>
      <c:txPr>
        <a:bodyPr/>
        <a:lstStyle/>
        <a:p>
          <a:pPr>
            <a:defRPr sz="1100"/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Profumeria alcolica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Profumeria alcolica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Foglio1!$A$2:$A$12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Foglio1!$B$2:$B$12</c:f>
              <c:numCache>
                <c:formatCode>_-* #,##0_-;\-* #,##0_-;_-* "-"??_-;_-@_-</c:formatCode>
                <c:ptCount val="11"/>
                <c:pt idx="0" formatCode="General">
                  <c:v>483</c:v>
                </c:pt>
                <c:pt idx="1">
                  <c:v>559</c:v>
                </c:pt>
                <c:pt idx="2">
                  <c:v>637</c:v>
                </c:pt>
                <c:pt idx="3">
                  <c:v>627</c:v>
                </c:pt>
                <c:pt idx="4">
                  <c:v>612</c:v>
                </c:pt>
                <c:pt idx="5">
                  <c:v>604</c:v>
                </c:pt>
                <c:pt idx="6">
                  <c:v>456</c:v>
                </c:pt>
                <c:pt idx="7">
                  <c:v>605</c:v>
                </c:pt>
                <c:pt idx="8">
                  <c:v>693</c:v>
                </c:pt>
                <c:pt idx="9">
                  <c:v>734</c:v>
                </c:pt>
                <c:pt idx="10">
                  <c:v>821</c:v>
                </c:pt>
              </c:numCache>
            </c:numRef>
          </c:val>
        </c:ser>
        <c:marker val="1"/>
        <c:axId val="85343616"/>
        <c:axId val="85353600"/>
      </c:lineChart>
      <c:catAx>
        <c:axId val="85343616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5353600"/>
        <c:crosses val="autoZero"/>
        <c:auto val="1"/>
        <c:lblAlgn val="ctr"/>
        <c:lblOffset val="100"/>
        <c:tickMarkSkip val="2"/>
      </c:catAx>
      <c:valAx>
        <c:axId val="85353600"/>
        <c:scaling>
          <c:orientation val="minMax"/>
          <c:max val="1000"/>
          <c:min val="300"/>
        </c:scaling>
        <c:delete val="1"/>
        <c:axPos val="l"/>
        <c:numFmt formatCode="General" sourceLinked="1"/>
        <c:tickLblPos val="none"/>
        <c:crossAx val="85343616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Prodotti per capelli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Profumeria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Foglio1!$B$2:$B$12</c:f>
              <c:numCache>
                <c:formatCode>#,##0</c:formatCode>
                <c:ptCount val="11"/>
                <c:pt idx="0">
                  <c:v>273.66145999999964</c:v>
                </c:pt>
                <c:pt idx="1">
                  <c:v>293.63899399999963</c:v>
                </c:pt>
                <c:pt idx="2">
                  <c:v>294.82193799999868</c:v>
                </c:pt>
                <c:pt idx="3">
                  <c:v>332.48660499999886</c:v>
                </c:pt>
                <c:pt idx="4">
                  <c:v>365.14351299999964</c:v>
                </c:pt>
                <c:pt idx="5">
                  <c:v>401.01377299999905</c:v>
                </c:pt>
                <c:pt idx="6">
                  <c:v>395.52180999999905</c:v>
                </c:pt>
                <c:pt idx="7">
                  <c:v>467.09201399999893</c:v>
                </c:pt>
                <c:pt idx="8">
                  <c:v>531.79924300000005</c:v>
                </c:pt>
                <c:pt idx="9">
                  <c:v>587.23970100000054</c:v>
                </c:pt>
                <c:pt idx="10">
                  <c:v>627.39730999999938</c:v>
                </c:pt>
              </c:numCache>
            </c:numRef>
          </c:val>
        </c:ser>
        <c:marker val="1"/>
        <c:axId val="37538432"/>
        <c:axId val="37594240"/>
      </c:lineChart>
      <c:catAx>
        <c:axId val="3753843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37594240"/>
        <c:crosses val="autoZero"/>
        <c:auto val="1"/>
        <c:lblAlgn val="ctr"/>
        <c:lblOffset val="100"/>
        <c:tickMarkSkip val="2"/>
      </c:catAx>
      <c:valAx>
        <c:axId val="37594240"/>
        <c:scaling>
          <c:orientation val="minMax"/>
          <c:max val="700"/>
          <c:min val="200"/>
        </c:scaling>
        <c:delete val="1"/>
        <c:axPos val="l"/>
        <c:numFmt formatCode="#,##0" sourceLinked="1"/>
        <c:tickLblPos val="none"/>
        <c:crossAx val="37538432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Prodotti</a:t>
            </a:r>
            <a:r>
              <a:rPr lang="it-IT" baseline="0" dirty="0" smtClean="0"/>
              <a:t> per il trucco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make-up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Foglio1!$B$2:$B$12</c:f>
              <c:numCache>
                <c:formatCode>#,##0</c:formatCode>
                <c:ptCount val="11"/>
                <c:pt idx="0">
                  <c:v>262.83203199999969</c:v>
                </c:pt>
                <c:pt idx="1">
                  <c:v>285.05824799999999</c:v>
                </c:pt>
                <c:pt idx="2">
                  <c:v>308.95514099999963</c:v>
                </c:pt>
                <c:pt idx="3">
                  <c:v>323.58567599999969</c:v>
                </c:pt>
                <c:pt idx="4">
                  <c:v>350.48337499999849</c:v>
                </c:pt>
                <c:pt idx="5">
                  <c:v>396.78992599999964</c:v>
                </c:pt>
                <c:pt idx="6">
                  <c:v>318.9236399999985</c:v>
                </c:pt>
                <c:pt idx="7">
                  <c:v>364.93071399999849</c:v>
                </c:pt>
                <c:pt idx="8">
                  <c:v>407.69500199999999</c:v>
                </c:pt>
                <c:pt idx="9">
                  <c:v>480.73794299999963</c:v>
                </c:pt>
                <c:pt idx="10">
                  <c:v>530.81663899999796</c:v>
                </c:pt>
              </c:numCache>
            </c:numRef>
          </c:val>
        </c:ser>
        <c:marker val="1"/>
        <c:axId val="77504896"/>
        <c:axId val="77506816"/>
      </c:lineChart>
      <c:catAx>
        <c:axId val="7750489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77506816"/>
        <c:crosses val="autoZero"/>
        <c:auto val="1"/>
        <c:lblAlgn val="ctr"/>
        <c:lblOffset val="100"/>
        <c:tickMarkSkip val="2"/>
      </c:catAx>
      <c:valAx>
        <c:axId val="77506816"/>
        <c:scaling>
          <c:orientation val="minMax"/>
          <c:max val="700"/>
          <c:min val="200"/>
        </c:scaling>
        <c:delete val="1"/>
        <c:axPos val="l"/>
        <c:numFmt formatCode="#,##0" sourceLinked="1"/>
        <c:tickLblPos val="none"/>
        <c:crossAx val="77504896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Igiene personale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igiene personale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Foglio1!$B$2:$B$12</c:f>
              <c:numCache>
                <c:formatCode>#,##0</c:formatCode>
                <c:ptCount val="11"/>
                <c:pt idx="0">
                  <c:v>223.81898100000001</c:v>
                </c:pt>
                <c:pt idx="1">
                  <c:v>220.43998099999999</c:v>
                </c:pt>
                <c:pt idx="2">
                  <c:v>208.36316399999998</c:v>
                </c:pt>
                <c:pt idx="3">
                  <c:v>252.66719399999999</c:v>
                </c:pt>
                <c:pt idx="4">
                  <c:v>261.54921200000001</c:v>
                </c:pt>
                <c:pt idx="5">
                  <c:v>271.21186599999999</c:v>
                </c:pt>
                <c:pt idx="6">
                  <c:v>247.29356799999954</c:v>
                </c:pt>
                <c:pt idx="7">
                  <c:v>243.49776700000001</c:v>
                </c:pt>
                <c:pt idx="8">
                  <c:v>261.94324999999969</c:v>
                </c:pt>
                <c:pt idx="9">
                  <c:v>262.94674199999963</c:v>
                </c:pt>
                <c:pt idx="10">
                  <c:v>335.15830599999964</c:v>
                </c:pt>
              </c:numCache>
            </c:numRef>
          </c:val>
        </c:ser>
        <c:marker val="1"/>
        <c:axId val="77501568"/>
        <c:axId val="77503104"/>
      </c:lineChart>
      <c:catAx>
        <c:axId val="7750156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77503104"/>
        <c:crosses val="autoZero"/>
        <c:auto val="1"/>
        <c:lblAlgn val="ctr"/>
        <c:lblOffset val="100"/>
        <c:tickMarkSkip val="2"/>
      </c:catAx>
      <c:valAx>
        <c:axId val="77503104"/>
        <c:scaling>
          <c:orientation val="minMax"/>
          <c:max val="400"/>
          <c:min val="15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tickLblPos val="none"/>
        <c:crossAx val="77501568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Igiene orale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orale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Foglio1!$B$2:$B$12</c:f>
              <c:numCache>
                <c:formatCode>#,##0</c:formatCode>
                <c:ptCount val="11"/>
                <c:pt idx="0">
                  <c:v>68.199110000000005</c:v>
                </c:pt>
                <c:pt idx="1">
                  <c:v>67.61183699999998</c:v>
                </c:pt>
                <c:pt idx="2">
                  <c:v>63.707796000000002</c:v>
                </c:pt>
                <c:pt idx="3">
                  <c:v>64.334971999999979</c:v>
                </c:pt>
                <c:pt idx="4">
                  <c:v>54.332406999999996</c:v>
                </c:pt>
                <c:pt idx="5">
                  <c:v>46.827859000000004</c:v>
                </c:pt>
                <c:pt idx="6">
                  <c:v>91.39501199999998</c:v>
                </c:pt>
                <c:pt idx="7">
                  <c:v>98.637200000000007</c:v>
                </c:pt>
                <c:pt idx="8">
                  <c:v>113.289344</c:v>
                </c:pt>
                <c:pt idx="9">
                  <c:v>116.69106500000002</c:v>
                </c:pt>
                <c:pt idx="10">
                  <c:v>148.015139</c:v>
                </c:pt>
              </c:numCache>
            </c:numRef>
          </c:val>
        </c:ser>
        <c:marker val="1"/>
        <c:axId val="86558976"/>
        <c:axId val="86568960"/>
      </c:lineChart>
      <c:catAx>
        <c:axId val="8655897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6568960"/>
        <c:crosses val="autoZero"/>
        <c:auto val="1"/>
        <c:lblAlgn val="ctr"/>
        <c:lblOffset val="100"/>
        <c:tickMarkSkip val="2"/>
      </c:catAx>
      <c:valAx>
        <c:axId val="86568960"/>
        <c:scaling>
          <c:orientation val="minMax"/>
          <c:max val="200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tickLblPos val="none"/>
        <c:crossAx val="86558976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0</c:formatCode>
                <c:ptCount val="3"/>
                <c:pt idx="0">
                  <c:v>2671</c:v>
                </c:pt>
                <c:pt idx="1">
                  <c:v>2860</c:v>
                </c:pt>
                <c:pt idx="2">
                  <c:v>3180</c:v>
                </c:pt>
              </c:numCache>
            </c:numRef>
          </c:val>
        </c:ser>
        <c:marker val="1"/>
        <c:axId val="55043584"/>
        <c:axId val="55045120"/>
      </c:lineChart>
      <c:catAx>
        <c:axId val="5504358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55045120"/>
        <c:crosses val="autoZero"/>
        <c:auto val="1"/>
        <c:lblAlgn val="ctr"/>
        <c:lblOffset val="100"/>
      </c:catAx>
      <c:valAx>
        <c:axId val="55045120"/>
        <c:scaling>
          <c:orientation val="minMax"/>
        </c:scaling>
        <c:delete val="1"/>
        <c:axPos val="l"/>
        <c:numFmt formatCode="0" sourceLinked="1"/>
        <c:tickLblPos val="none"/>
        <c:crossAx val="55043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Prodotti per il corpo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Profumeria alcolica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Foglio1!$A$2:$A$12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Foglio1!$B$2:$B$12</c:f>
              <c:numCache>
                <c:formatCode>#,##0</c:formatCode>
                <c:ptCount val="11"/>
                <c:pt idx="0">
                  <c:v>382.25356199999999</c:v>
                </c:pt>
                <c:pt idx="1">
                  <c:v>444.601023</c:v>
                </c:pt>
                <c:pt idx="2">
                  <c:v>505.01091799999892</c:v>
                </c:pt>
                <c:pt idx="3">
                  <c:v>541.87346500000001</c:v>
                </c:pt>
                <c:pt idx="4">
                  <c:v>516.22512599999948</c:v>
                </c:pt>
                <c:pt idx="5">
                  <c:v>468.66688500000032</c:v>
                </c:pt>
                <c:pt idx="6">
                  <c:v>422.82125299999905</c:v>
                </c:pt>
                <c:pt idx="7">
                  <c:v>492.72743599999905</c:v>
                </c:pt>
                <c:pt idx="8">
                  <c:v>522.96536099999946</c:v>
                </c:pt>
                <c:pt idx="9">
                  <c:v>539.58991100000003</c:v>
                </c:pt>
                <c:pt idx="10">
                  <c:v>564.88704799999948</c:v>
                </c:pt>
              </c:numCache>
            </c:numRef>
          </c:val>
        </c:ser>
        <c:marker val="1"/>
        <c:axId val="86646144"/>
        <c:axId val="86660224"/>
      </c:lineChart>
      <c:catAx>
        <c:axId val="86646144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6660224"/>
        <c:crosses val="autoZero"/>
        <c:auto val="1"/>
        <c:lblAlgn val="ctr"/>
        <c:lblOffset val="100"/>
        <c:tickMarkSkip val="2"/>
      </c:catAx>
      <c:valAx>
        <c:axId val="86660224"/>
        <c:scaling>
          <c:orientation val="minMax"/>
          <c:max val="700"/>
          <c:min val="300"/>
        </c:scaling>
        <c:delete val="1"/>
        <c:axPos val="l"/>
        <c:numFmt formatCode="#,##0" sourceLinked="1"/>
        <c:tickLblPos val="none"/>
        <c:crossAx val="86646144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Altri prodotti 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altri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Foglio1!$A$2:$A$12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Foglio1!$B$2:$B$12</c:f>
              <c:numCache>
                <c:formatCode>#,##0</c:formatCode>
                <c:ptCount val="11"/>
                <c:pt idx="0">
                  <c:v>96.264956000000026</c:v>
                </c:pt>
                <c:pt idx="1">
                  <c:v>96.977350000000001</c:v>
                </c:pt>
                <c:pt idx="2">
                  <c:v>89.980507000000003</c:v>
                </c:pt>
                <c:pt idx="3">
                  <c:v>93.506952999999982</c:v>
                </c:pt>
                <c:pt idx="4">
                  <c:v>96.543401000000003</c:v>
                </c:pt>
                <c:pt idx="5">
                  <c:v>97.852079999999859</c:v>
                </c:pt>
                <c:pt idx="6">
                  <c:v>80.617211000000026</c:v>
                </c:pt>
                <c:pt idx="7">
                  <c:v>86.954214000000306</c:v>
                </c:pt>
                <c:pt idx="8">
                  <c:v>91.163887999999858</c:v>
                </c:pt>
                <c:pt idx="9">
                  <c:v>92.29539699999998</c:v>
                </c:pt>
                <c:pt idx="10">
                  <c:v>108.23880199999998</c:v>
                </c:pt>
              </c:numCache>
            </c:numRef>
          </c:val>
        </c:ser>
        <c:marker val="1"/>
        <c:axId val="85243008"/>
        <c:axId val="85244544"/>
      </c:lineChart>
      <c:catAx>
        <c:axId val="85243008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5244544"/>
        <c:crosses val="autoZero"/>
        <c:auto val="1"/>
        <c:lblAlgn val="ctr"/>
        <c:lblOffset val="100"/>
        <c:tickMarkSkip val="2"/>
      </c:catAx>
      <c:valAx>
        <c:axId val="85244544"/>
        <c:scaling>
          <c:orientation val="minMax"/>
          <c:max val="150"/>
          <c:min val="50"/>
        </c:scaling>
        <c:delete val="1"/>
        <c:axPos val="l"/>
        <c:numFmt formatCode="#,##0" sourceLinked="1"/>
        <c:tickLblPos val="none"/>
        <c:crossAx val="85243008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Prodotti</a:t>
            </a:r>
            <a:r>
              <a:rPr lang="it-IT" baseline="0" dirty="0" smtClean="0"/>
              <a:t> per l’uomo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make-up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Foglio1!$B$2:$B$12</c:f>
              <c:numCache>
                <c:formatCode>#,##0</c:formatCode>
                <c:ptCount val="11"/>
                <c:pt idx="0">
                  <c:v>32.716250000000002</c:v>
                </c:pt>
                <c:pt idx="1">
                  <c:v>36.403860999999992</c:v>
                </c:pt>
                <c:pt idx="2">
                  <c:v>36.125669000000002</c:v>
                </c:pt>
                <c:pt idx="3">
                  <c:v>38.248274000000002</c:v>
                </c:pt>
                <c:pt idx="4">
                  <c:v>40.729878000000063</c:v>
                </c:pt>
                <c:pt idx="5">
                  <c:v>42.216533000000013</c:v>
                </c:pt>
                <c:pt idx="6">
                  <c:v>41.205135000000205</c:v>
                </c:pt>
                <c:pt idx="7">
                  <c:v>44.729421000000002</c:v>
                </c:pt>
                <c:pt idx="8">
                  <c:v>49.340712000000003</c:v>
                </c:pt>
                <c:pt idx="9">
                  <c:v>47.529429</c:v>
                </c:pt>
                <c:pt idx="10">
                  <c:v>40.412908000000002</c:v>
                </c:pt>
              </c:numCache>
            </c:numRef>
          </c:val>
        </c:ser>
        <c:marker val="1"/>
        <c:axId val="86870272"/>
        <c:axId val="86872064"/>
      </c:lineChart>
      <c:catAx>
        <c:axId val="8687027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6872064"/>
        <c:crosses val="autoZero"/>
        <c:auto val="1"/>
        <c:lblAlgn val="ctr"/>
        <c:lblOffset val="100"/>
        <c:tickMarkSkip val="2"/>
      </c:catAx>
      <c:valAx>
        <c:axId val="86872064"/>
        <c:scaling>
          <c:orientation val="minMax"/>
          <c:max val="60"/>
          <c:min val="25"/>
        </c:scaling>
        <c:delete val="1"/>
        <c:axPos val="l"/>
        <c:numFmt formatCode="#,##0" sourceLinked="1"/>
        <c:tickLblPos val="none"/>
        <c:crossAx val="86870272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0.15606797900262545"/>
          <c:y val="6.6328430171544092E-2"/>
          <c:w val="0.48818973715242203"/>
          <c:h val="0.83767104692326644"/>
        </c:manualLayout>
      </c:layout>
      <c:barChart>
        <c:barDir val="col"/>
        <c:grouping val="stacked"/>
        <c:ser>
          <c:idx val="0"/>
          <c:order val="0"/>
          <c:tx>
            <c:strRef>
              <c:f>Foglio1!$A$2</c:f>
              <c:strCache>
                <c:ptCount val="1"/>
                <c:pt idx="0">
                  <c:v>Profumeria alcolica</c:v>
                </c:pt>
              </c:strCache>
            </c:strRef>
          </c:tx>
          <c:spPr>
            <a:solidFill>
              <a:srgbClr val="004990"/>
            </a:solidFill>
          </c:spPr>
          <c:dLbls>
            <c:dLbl>
              <c:idx val="6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ctr"/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  <c:separator>
</c:separator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483</c:v>
                </c:pt>
                <c:pt idx="1">
                  <c:v>821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Prodotti per capelli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Foglio1!$B$3:$C$3</c:f>
              <c:numCache>
                <c:formatCode>General</c:formatCode>
                <c:ptCount val="2"/>
                <c:pt idx="0">
                  <c:v>274</c:v>
                </c:pt>
                <c:pt idx="1">
                  <c:v>627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Prodotti per il corpo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dLblPos val="ctr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Foglio1!$B$4:$C$4</c:f>
              <c:numCache>
                <c:formatCode>General</c:formatCode>
                <c:ptCount val="2"/>
                <c:pt idx="0">
                  <c:v>382</c:v>
                </c:pt>
                <c:pt idx="1">
                  <c:v>565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Prodotti per il trucco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dLblPos val="ctr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Foglio1!$B$5:$C$5</c:f>
              <c:numCache>
                <c:formatCode>General</c:formatCode>
                <c:ptCount val="2"/>
                <c:pt idx="0">
                  <c:v>263</c:v>
                </c:pt>
                <c:pt idx="1">
                  <c:v>531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Igiene personale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dLblPos val="ctr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Foglio1!$B$6:$C$6</c:f>
              <c:numCache>
                <c:formatCode>General</c:formatCode>
                <c:ptCount val="2"/>
                <c:pt idx="0">
                  <c:v>224</c:v>
                </c:pt>
                <c:pt idx="1">
                  <c:v>335</c:v>
                </c:pt>
              </c:numCache>
            </c:numRef>
          </c:val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Igiene orale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ctr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Foglio1!$B$7:$C$7</c:f>
              <c:numCache>
                <c:formatCode>General</c:formatCode>
                <c:ptCount val="2"/>
                <c:pt idx="0">
                  <c:v>68</c:v>
                </c:pt>
                <c:pt idx="1">
                  <c:v>148</c:v>
                </c:pt>
              </c:numCache>
            </c:numRef>
          </c:val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Altri prodotti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0"/>
                  <c:y val="-2.8860035418308652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ctr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Foglio1!$B$8:$C$8</c:f>
              <c:numCache>
                <c:formatCode>General</c:formatCode>
                <c:ptCount val="2"/>
                <c:pt idx="0">
                  <c:v>96</c:v>
                </c:pt>
                <c:pt idx="1">
                  <c:v>108</c:v>
                </c:pt>
              </c:numCache>
            </c:numRef>
          </c:val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Prodotti per l'uomo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0"/>
                  <c:y val="-1.49267739093463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1.9823208422403701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inBase"/>
            <c:showVal val="1"/>
          </c:dLbls>
          <c:cat>
            <c:strRef>
              <c:f>Foglio1!$B$1:$C$1</c:f>
              <c:strCache>
                <c:ptCount val="2"/>
                <c:pt idx="0">
                  <c:v>2003</c:v>
                </c:pt>
                <c:pt idx="1">
                  <c:v>2013</c:v>
                </c:pt>
              </c:strCache>
            </c:strRef>
          </c:cat>
          <c:val>
            <c:numRef>
              <c:f>Foglio1!$B$9:$C$9</c:f>
              <c:numCache>
                <c:formatCode>General</c:formatCode>
                <c:ptCount val="2"/>
                <c:pt idx="0">
                  <c:v>33</c:v>
                </c:pt>
                <c:pt idx="1">
                  <c:v>40</c:v>
                </c:pt>
              </c:numCache>
            </c:numRef>
          </c:val>
        </c:ser>
        <c:dLbls>
          <c:showVal val="1"/>
        </c:dLbls>
        <c:gapWidth val="100"/>
        <c:overlap val="100"/>
        <c:serLines>
          <c:spPr>
            <a:ln w="3175">
              <a:solidFill>
                <a:prstClr val="white">
                  <a:lumMod val="50000"/>
                </a:prstClr>
              </a:solidFill>
              <a:round/>
            </a:ln>
          </c:spPr>
        </c:serLines>
        <c:axId val="87081344"/>
        <c:axId val="87082880"/>
      </c:barChart>
      <c:catAx>
        <c:axId val="87081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87082880"/>
        <c:crosses val="autoZero"/>
        <c:auto val="1"/>
        <c:lblAlgn val="ctr"/>
        <c:lblOffset val="100"/>
      </c:catAx>
      <c:valAx>
        <c:axId val="8708288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it-IT" sz="800" b="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mio €</a:t>
                </a:r>
                <a:endParaRPr lang="it-IT" sz="800" b="0" i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7.7294685990338494E-2"/>
              <c:y val="0.88373650398268555"/>
            </c:manualLayout>
          </c:layout>
          <c:spPr>
            <a:solidFill>
              <a:schemeClr val="bg1"/>
            </a:solidFill>
          </c:spPr>
        </c:title>
        <c:numFmt formatCode="#,##0" sourceLinked="0"/>
        <c:tickLblPos val="nextTo"/>
        <c:txPr>
          <a:bodyPr/>
          <a:lstStyle/>
          <a:p>
            <a:pPr>
              <a:defRPr sz="1050"/>
            </a:pPr>
            <a:endParaRPr lang="it-IT"/>
          </a:p>
        </c:txPr>
        <c:crossAx val="870813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2463768115942162"/>
          <c:y val="0.29990848869084463"/>
          <c:w val="0.24479344973182784"/>
          <c:h val="0.38762952199524287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Mondo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EFTA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Foglio1!$A$2:$A$7</c:f>
              <c:strCach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strCache>
            </c:strRef>
          </c:cat>
          <c:val>
            <c:numRef>
              <c:f>Foglio1!$B$2:$B$7</c:f>
              <c:numCache>
                <c:formatCode>#,##0</c:formatCode>
                <c:ptCount val="6"/>
                <c:pt idx="0">
                  <c:v>1822.4</c:v>
                </c:pt>
                <c:pt idx="1">
                  <c:v>2143.6999999999998</c:v>
                </c:pt>
                <c:pt idx="2">
                  <c:v>2296.6999999999998</c:v>
                </c:pt>
                <c:pt idx="3">
                  <c:v>2053.9</c:v>
                </c:pt>
                <c:pt idx="4">
                  <c:v>2672.3</c:v>
                </c:pt>
                <c:pt idx="5">
                  <c:v>3176.2</c:v>
                </c:pt>
              </c:numCache>
            </c:numRef>
          </c:val>
        </c:ser>
        <c:marker val="1"/>
        <c:axId val="87154048"/>
        <c:axId val="87233664"/>
      </c:lineChart>
      <c:catAx>
        <c:axId val="87154048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233664"/>
        <c:crosses val="autoZero"/>
        <c:auto val="1"/>
        <c:lblAlgn val="ctr"/>
        <c:lblOffset val="100"/>
        <c:tickMarkSkip val="1"/>
      </c:catAx>
      <c:valAx>
        <c:axId val="87233664"/>
        <c:scaling>
          <c:orientation val="minMax"/>
          <c:max val="3300"/>
          <c:min val="1600"/>
        </c:scaling>
        <c:delete val="1"/>
        <c:axPos val="l"/>
        <c:numFmt formatCode="#,##0" sourceLinked="1"/>
        <c:tickLblPos val="none"/>
        <c:crossAx val="87154048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Europa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Europa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1285.7</c:v>
                </c:pt>
                <c:pt idx="1">
                  <c:v>1488.3</c:v>
                </c:pt>
                <c:pt idx="2">
                  <c:v>1604.1</c:v>
                </c:pt>
                <c:pt idx="3">
                  <c:v>1431.3</c:v>
                </c:pt>
                <c:pt idx="4">
                  <c:v>1796.1</c:v>
                </c:pt>
                <c:pt idx="5">
                  <c:v>2150.8000000000002</c:v>
                </c:pt>
              </c:numCache>
            </c:numRef>
          </c:val>
        </c:ser>
        <c:marker val="1"/>
        <c:axId val="87350272"/>
        <c:axId val="87352064"/>
      </c:lineChart>
      <c:catAx>
        <c:axId val="8735027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352064"/>
        <c:crosses val="autoZero"/>
        <c:auto val="1"/>
        <c:lblAlgn val="ctr"/>
        <c:lblOffset val="100"/>
        <c:tickMarkSkip val="1"/>
      </c:catAx>
      <c:valAx>
        <c:axId val="87352064"/>
        <c:scaling>
          <c:orientation val="minMax"/>
          <c:max val="2400"/>
          <c:min val="1000"/>
        </c:scaling>
        <c:delete val="1"/>
        <c:axPos val="l"/>
        <c:numFmt formatCode="#,##0" sourceLinked="1"/>
        <c:tickLblPos val="none"/>
        <c:crossAx val="87350272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America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make-up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245.3</c:v>
                </c:pt>
                <c:pt idx="1">
                  <c:v>275.10000000000002</c:v>
                </c:pt>
                <c:pt idx="2">
                  <c:v>288.89999999999969</c:v>
                </c:pt>
                <c:pt idx="3">
                  <c:v>224.7</c:v>
                </c:pt>
                <c:pt idx="4">
                  <c:v>303.39999999999969</c:v>
                </c:pt>
                <c:pt idx="5">
                  <c:v>339.5</c:v>
                </c:pt>
              </c:numCache>
            </c:numRef>
          </c:val>
        </c:ser>
        <c:marker val="1"/>
        <c:axId val="87414656"/>
        <c:axId val="87429120"/>
      </c:lineChart>
      <c:catAx>
        <c:axId val="8741465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429120"/>
        <c:crosses val="autoZero"/>
        <c:auto val="1"/>
        <c:lblAlgn val="ctr"/>
        <c:lblOffset val="100"/>
        <c:tickMarkSkip val="1"/>
      </c:catAx>
      <c:valAx>
        <c:axId val="87429120"/>
        <c:scaling>
          <c:orientation val="minMax"/>
          <c:max val="400"/>
          <c:min val="200"/>
        </c:scaling>
        <c:delete val="1"/>
        <c:axPos val="l"/>
        <c:numFmt formatCode="#,##0" sourceLinked="1"/>
        <c:tickLblPos val="none"/>
        <c:crossAx val="87414656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Africa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igiene personale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26</c:v>
                </c:pt>
                <c:pt idx="1">
                  <c:v>30.3</c:v>
                </c:pt>
                <c:pt idx="2">
                  <c:v>39.9</c:v>
                </c:pt>
                <c:pt idx="3">
                  <c:v>43</c:v>
                </c:pt>
                <c:pt idx="4">
                  <c:v>44.3</c:v>
                </c:pt>
                <c:pt idx="5">
                  <c:v>82.9</c:v>
                </c:pt>
              </c:numCache>
            </c:numRef>
          </c:val>
        </c:ser>
        <c:marker val="1"/>
        <c:axId val="87507712"/>
        <c:axId val="87509248"/>
      </c:lineChart>
      <c:catAx>
        <c:axId val="8750771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509248"/>
        <c:crosses val="autoZero"/>
        <c:auto val="1"/>
        <c:lblAlgn val="ctr"/>
        <c:lblOffset val="100"/>
        <c:tickMarkSkip val="1"/>
      </c:catAx>
      <c:valAx>
        <c:axId val="87509248"/>
        <c:scaling>
          <c:orientation val="minMax"/>
          <c:max val="100"/>
          <c:min val="1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tickLblPos val="none"/>
        <c:crossAx val="87507712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Oceania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orale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25.3</c:v>
                </c:pt>
                <c:pt idx="1">
                  <c:v>35.6</c:v>
                </c:pt>
                <c:pt idx="2">
                  <c:v>35.700000000000003</c:v>
                </c:pt>
                <c:pt idx="3">
                  <c:v>36.1</c:v>
                </c:pt>
                <c:pt idx="4">
                  <c:v>46.9</c:v>
                </c:pt>
                <c:pt idx="5">
                  <c:v>43</c:v>
                </c:pt>
              </c:numCache>
            </c:numRef>
          </c:val>
        </c:ser>
        <c:marker val="1"/>
        <c:axId val="87537536"/>
        <c:axId val="87539072"/>
      </c:lineChart>
      <c:catAx>
        <c:axId val="8753753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539072"/>
        <c:crosses val="autoZero"/>
        <c:auto val="1"/>
        <c:lblAlgn val="ctr"/>
        <c:lblOffset val="100"/>
        <c:tickMarkSkip val="1"/>
      </c:catAx>
      <c:valAx>
        <c:axId val="87539072"/>
        <c:scaling>
          <c:orientation val="minMax"/>
          <c:max val="60"/>
          <c:min val="2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tickLblPos val="none"/>
        <c:crossAx val="87537536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Asia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Profumeria alcolica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Foglio1!$A$2:$A$7</c:f>
              <c:strCach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strCache>
            </c:strRef>
          </c:cat>
          <c:val>
            <c:numRef>
              <c:f>Foglio1!$B$2:$B$7</c:f>
              <c:numCache>
                <c:formatCode>0</c:formatCode>
                <c:ptCount val="6"/>
                <c:pt idx="0">
                  <c:v>215.5</c:v>
                </c:pt>
                <c:pt idx="1">
                  <c:v>235.1</c:v>
                </c:pt>
                <c:pt idx="2">
                  <c:v>236.1</c:v>
                </c:pt>
                <c:pt idx="3">
                  <c:v>178</c:v>
                </c:pt>
                <c:pt idx="4">
                  <c:v>230.6</c:v>
                </c:pt>
                <c:pt idx="5">
                  <c:v>260.39999999999969</c:v>
                </c:pt>
              </c:numCache>
            </c:numRef>
          </c:val>
        </c:ser>
        <c:marker val="1"/>
        <c:axId val="87505920"/>
        <c:axId val="87606016"/>
      </c:lineChart>
      <c:catAx>
        <c:axId val="87505920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606016"/>
        <c:crosses val="autoZero"/>
        <c:auto val="1"/>
        <c:lblAlgn val="ctr"/>
        <c:lblOffset val="100"/>
        <c:tickMarkSkip val="1"/>
      </c:catAx>
      <c:valAx>
        <c:axId val="87606016"/>
        <c:scaling>
          <c:orientation val="minMax"/>
          <c:max val="300"/>
          <c:min val="150"/>
        </c:scaling>
        <c:delete val="1"/>
        <c:axPos val="l"/>
        <c:numFmt formatCode="0" sourceLinked="1"/>
        <c:tickLblPos val="none"/>
        <c:crossAx val="87505920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1000"/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globale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8962</c:v>
                </c:pt>
                <c:pt idx="1">
                  <c:v>9040</c:v>
                </c:pt>
                <c:pt idx="2">
                  <c:v>9280</c:v>
                </c:pt>
              </c:numCache>
            </c:numRef>
          </c:val>
        </c:ser>
        <c:marker val="1"/>
        <c:axId val="55360128"/>
        <c:axId val="56791424"/>
      </c:lineChart>
      <c:catAx>
        <c:axId val="5536012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56791424"/>
        <c:crosses val="autoZero"/>
        <c:auto val="1"/>
        <c:lblAlgn val="ctr"/>
        <c:lblOffset val="100"/>
      </c:catAx>
      <c:valAx>
        <c:axId val="56791424"/>
        <c:scaling>
          <c:orientation val="minMax"/>
        </c:scaling>
        <c:delete val="1"/>
        <c:axPos val="l"/>
        <c:numFmt formatCode="_-* #,##0_-;\-* #,##0_-;_-* &quot;-&quot;??_-;_-@_-" sourceLinked="1"/>
        <c:tickLblPos val="none"/>
        <c:crossAx val="55360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EFTA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EFTA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Foglio1!$A$2:$A$7</c:f>
              <c:strCach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strCache>
            </c:strRef>
          </c:cat>
          <c:val>
            <c:numRef>
              <c:f>Foglio1!$B$2:$B$7</c:f>
              <c:numCache>
                <c:formatCode>0</c:formatCode>
                <c:ptCount val="6"/>
                <c:pt idx="0">
                  <c:v>60.9</c:v>
                </c:pt>
                <c:pt idx="1">
                  <c:v>68.099999999999994</c:v>
                </c:pt>
                <c:pt idx="2">
                  <c:v>62.7</c:v>
                </c:pt>
                <c:pt idx="3">
                  <c:v>50.9</c:v>
                </c:pt>
                <c:pt idx="4">
                  <c:v>62.4</c:v>
                </c:pt>
                <c:pt idx="5">
                  <c:v>69.8</c:v>
                </c:pt>
              </c:numCache>
            </c:numRef>
          </c:val>
        </c:ser>
        <c:marker val="1"/>
        <c:axId val="87031168"/>
        <c:axId val="87098496"/>
      </c:lineChart>
      <c:catAx>
        <c:axId val="87031168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098496"/>
        <c:crosses val="autoZero"/>
        <c:auto val="1"/>
        <c:lblAlgn val="ctr"/>
        <c:lblOffset val="100"/>
        <c:tickMarkSkip val="1"/>
      </c:catAx>
      <c:valAx>
        <c:axId val="87098496"/>
        <c:scaling>
          <c:orientation val="minMax"/>
          <c:max val="100"/>
          <c:min val="40"/>
        </c:scaling>
        <c:delete val="1"/>
        <c:axPos val="l"/>
        <c:numFmt formatCode="0" sourceLinked="1"/>
        <c:tickLblPos val="none"/>
        <c:crossAx val="87031168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ASEAN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ASEAN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0</c:formatCode>
                <c:ptCount val="6"/>
                <c:pt idx="0">
                  <c:v>29.5</c:v>
                </c:pt>
                <c:pt idx="1">
                  <c:v>39</c:v>
                </c:pt>
                <c:pt idx="2">
                  <c:v>39.9</c:v>
                </c:pt>
                <c:pt idx="3">
                  <c:v>42.4</c:v>
                </c:pt>
                <c:pt idx="4">
                  <c:v>56.5</c:v>
                </c:pt>
                <c:pt idx="5">
                  <c:v>66.5</c:v>
                </c:pt>
              </c:numCache>
            </c:numRef>
          </c:val>
        </c:ser>
        <c:marker val="1"/>
        <c:axId val="87748992"/>
        <c:axId val="87750528"/>
      </c:lineChart>
      <c:catAx>
        <c:axId val="8774899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750528"/>
        <c:crosses val="autoZero"/>
        <c:auto val="1"/>
        <c:lblAlgn val="ctr"/>
        <c:lblOffset val="100"/>
        <c:tickMarkSkip val="1"/>
      </c:catAx>
      <c:valAx>
        <c:axId val="87750528"/>
        <c:scaling>
          <c:orientation val="minMax"/>
          <c:max val="80"/>
          <c:min val="20"/>
        </c:scaling>
        <c:delete val="1"/>
        <c:axPos val="l"/>
        <c:numFmt formatCode="0" sourceLinked="1"/>
        <c:tickLblPos val="none"/>
        <c:crossAx val="87748992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COMESA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make-up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0</c:formatCode>
                <c:ptCount val="6"/>
                <c:pt idx="0">
                  <c:v>5.0999999999999996</c:v>
                </c:pt>
                <c:pt idx="1">
                  <c:v>9.6</c:v>
                </c:pt>
                <c:pt idx="2">
                  <c:v>13.1</c:v>
                </c:pt>
                <c:pt idx="3">
                  <c:v>14.7</c:v>
                </c:pt>
                <c:pt idx="4">
                  <c:v>14.5</c:v>
                </c:pt>
                <c:pt idx="5">
                  <c:v>31.5</c:v>
                </c:pt>
              </c:numCache>
            </c:numRef>
          </c:val>
        </c:ser>
        <c:marker val="1"/>
        <c:axId val="87784064"/>
        <c:axId val="87802240"/>
      </c:lineChart>
      <c:catAx>
        <c:axId val="8778406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802240"/>
        <c:crosses val="autoZero"/>
        <c:auto val="1"/>
        <c:lblAlgn val="ctr"/>
        <c:lblOffset val="100"/>
        <c:tickMarkSkip val="1"/>
      </c:catAx>
      <c:valAx>
        <c:axId val="87802240"/>
        <c:scaling>
          <c:orientation val="minMax"/>
          <c:max val="40"/>
          <c:min val="0"/>
        </c:scaling>
        <c:delete val="1"/>
        <c:axPos val="l"/>
        <c:numFmt formatCode="0" sourceLinked="1"/>
        <c:tickLblPos val="none"/>
        <c:crossAx val="87784064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CEFTA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igiene personale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0</c:formatCode>
                <c:ptCount val="6"/>
                <c:pt idx="0">
                  <c:v>100.1</c:v>
                </c:pt>
                <c:pt idx="1">
                  <c:v>32</c:v>
                </c:pt>
                <c:pt idx="2">
                  <c:v>47.9</c:v>
                </c:pt>
                <c:pt idx="3">
                  <c:v>42.9</c:v>
                </c:pt>
                <c:pt idx="4">
                  <c:v>55.4</c:v>
                </c:pt>
                <c:pt idx="5">
                  <c:v>42.4</c:v>
                </c:pt>
              </c:numCache>
            </c:numRef>
          </c:val>
        </c:ser>
        <c:marker val="1"/>
        <c:axId val="87864064"/>
        <c:axId val="87865600"/>
      </c:lineChart>
      <c:catAx>
        <c:axId val="8786406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865600"/>
        <c:crosses val="autoZero"/>
        <c:auto val="1"/>
        <c:lblAlgn val="ctr"/>
        <c:lblOffset val="100"/>
        <c:tickMarkSkip val="1"/>
      </c:catAx>
      <c:valAx>
        <c:axId val="87865600"/>
        <c:scaling>
          <c:orientation val="minMax"/>
          <c:max val="120"/>
          <c:min val="2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1"/>
        <c:tickLblPos val="none"/>
        <c:crossAx val="87864064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MERCOSUR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orale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90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0</c:formatCode>
                <c:ptCount val="6"/>
                <c:pt idx="0">
                  <c:v>9.2000000000000011</c:v>
                </c:pt>
                <c:pt idx="1">
                  <c:v>12.2</c:v>
                </c:pt>
                <c:pt idx="2">
                  <c:v>24</c:v>
                </c:pt>
                <c:pt idx="3">
                  <c:v>18.7</c:v>
                </c:pt>
                <c:pt idx="4">
                  <c:v>32.700000000000003</c:v>
                </c:pt>
                <c:pt idx="5">
                  <c:v>34.5</c:v>
                </c:pt>
              </c:numCache>
            </c:numRef>
          </c:val>
        </c:ser>
        <c:marker val="1"/>
        <c:axId val="87898368"/>
        <c:axId val="87904256"/>
      </c:lineChart>
      <c:catAx>
        <c:axId val="8789836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7904256"/>
        <c:crosses val="autoZero"/>
        <c:auto val="1"/>
        <c:lblAlgn val="ctr"/>
        <c:lblOffset val="100"/>
        <c:tickMarkSkip val="1"/>
      </c:catAx>
      <c:valAx>
        <c:axId val="87904256"/>
        <c:scaling>
          <c:orientation val="minMax"/>
          <c:max val="50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1"/>
        <c:tickLblPos val="none"/>
        <c:crossAx val="87898368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 smtClean="0"/>
              <a:t>NAFTA</a:t>
            </a:r>
            <a:endParaRPr lang="it-IT" dirty="0"/>
          </a:p>
        </c:rich>
      </c:tx>
      <c:layout/>
      <c:spPr>
        <a:noFill/>
        <a:ln>
          <a:noFill/>
        </a:ln>
      </c:sp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Profumeria alcolica</c:v>
                </c:pt>
              </c:strCache>
            </c:strRef>
          </c:tx>
          <c:spPr>
            <a:ln w="28575"/>
          </c:spPr>
          <c:marker>
            <c:symbol val="circle"/>
            <c:size val="7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9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strRef>
              <c:f>Foglio1!$A$2:$A$7</c:f>
              <c:strCach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strCache>
            </c:strRef>
          </c:cat>
          <c:val>
            <c:numRef>
              <c:f>Foglio1!$B$2:$B$7</c:f>
              <c:numCache>
                <c:formatCode>0</c:formatCode>
                <c:ptCount val="6"/>
                <c:pt idx="0">
                  <c:v>215.5</c:v>
                </c:pt>
                <c:pt idx="1">
                  <c:v>235.1</c:v>
                </c:pt>
                <c:pt idx="2">
                  <c:v>236.1</c:v>
                </c:pt>
                <c:pt idx="3">
                  <c:v>178</c:v>
                </c:pt>
                <c:pt idx="4">
                  <c:v>230.6</c:v>
                </c:pt>
                <c:pt idx="5">
                  <c:v>260.39999999999969</c:v>
                </c:pt>
              </c:numCache>
            </c:numRef>
          </c:val>
        </c:ser>
        <c:marker val="1"/>
        <c:axId val="43980288"/>
        <c:axId val="80261120"/>
      </c:lineChart>
      <c:catAx>
        <c:axId val="43980288"/>
        <c:scaling>
          <c:orientation val="minMax"/>
        </c:scaling>
        <c:axPos val="b"/>
        <c:numFmt formatCode="@" sourceLinked="1"/>
        <c:tickLblPos val="nextTo"/>
        <c:txPr>
          <a:bodyPr rot="0" vert="horz" anchor="ctr" anchorCtr="0"/>
          <a:lstStyle/>
          <a:p>
            <a:pPr>
              <a:defRPr sz="900" b="0" i="0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0261120"/>
        <c:crosses val="autoZero"/>
        <c:auto val="1"/>
        <c:lblAlgn val="ctr"/>
        <c:lblOffset val="100"/>
        <c:tickMarkSkip val="1"/>
      </c:catAx>
      <c:valAx>
        <c:axId val="80261120"/>
        <c:scaling>
          <c:orientation val="minMax"/>
          <c:max val="300"/>
          <c:min val="150"/>
        </c:scaling>
        <c:delete val="1"/>
        <c:axPos val="l"/>
        <c:numFmt formatCode="0" sourceLinked="1"/>
        <c:tickLblPos val="none"/>
        <c:crossAx val="43980288"/>
        <c:crosses val="autoZero"/>
        <c:crossBetween val="midCat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8.0529429697291682E-2"/>
          <c:y val="0.20049727448016957"/>
          <c:w val="0.8647087092257858"/>
          <c:h val="0.6003996770049279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 w="3175"/>
          </c:spPr>
          <c:dPt>
            <c:idx val="0"/>
            <c:spPr>
              <a:solidFill>
                <a:srgbClr val="336699"/>
              </a:solidFill>
              <a:ln w="3175"/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3175"/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175"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3175"/>
            </c:spPr>
          </c:dPt>
          <c:dPt>
            <c:idx val="4"/>
            <c:spPr>
              <a:solidFill>
                <a:schemeClr val="accent1">
                  <a:lumMod val="20000"/>
                  <a:lumOff val="80000"/>
                </a:schemeClr>
              </a:solidFill>
              <a:ln w="3175"/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  <a:ln w="3175"/>
            </c:spPr>
          </c:dPt>
          <c:dPt>
            <c:idx val="7"/>
            <c:spPr>
              <a:solidFill>
                <a:schemeClr val="bg1">
                  <a:lumMod val="85000"/>
                </a:schemeClr>
              </a:solidFill>
              <a:ln w="3175"/>
            </c:spPr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4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6"/>
              <c:layout>
                <c:manualLayout>
                  <c:x val="2.1175264132010016E-4"/>
                  <c:y val="-1.4250772170622504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  <c:separator>
</c:separator>
            </c:dLbl>
            <c:dLbl>
              <c:idx val="7"/>
              <c:numFmt formatCode="0%" sourceLinked="0"/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Foglio1!$A$2:$A$7</c:f>
              <c:strCache>
                <c:ptCount val="6"/>
                <c:pt idx="0">
                  <c:v>COMESA</c:v>
                </c:pt>
                <c:pt idx="1">
                  <c:v>MERCOSUR</c:v>
                </c:pt>
                <c:pt idx="2">
                  <c:v>CEFTA</c:v>
                </c:pt>
                <c:pt idx="3">
                  <c:v>ASEAN</c:v>
                </c:pt>
                <c:pt idx="4">
                  <c:v>EFTA</c:v>
                </c:pt>
                <c:pt idx="5">
                  <c:v>NAFTA</c:v>
                </c:pt>
              </c:strCache>
            </c:strRef>
          </c:cat>
          <c:val>
            <c:numRef>
              <c:f>Foglio1!$B$2:$B$7</c:f>
              <c:numCache>
                <c:formatCode>0</c:formatCode>
                <c:ptCount val="6"/>
                <c:pt idx="0">
                  <c:v>31.5</c:v>
                </c:pt>
                <c:pt idx="1">
                  <c:v>34.5</c:v>
                </c:pt>
                <c:pt idx="2">
                  <c:v>42.4</c:v>
                </c:pt>
                <c:pt idx="3">
                  <c:v>66.5</c:v>
                </c:pt>
                <c:pt idx="4">
                  <c:v>69.8</c:v>
                </c:pt>
                <c:pt idx="5">
                  <c:v>260.39999999999969</c:v>
                </c:pt>
              </c:numCache>
            </c:numRef>
          </c:val>
        </c:ser>
        <c:firstSliceAng val="0"/>
        <c:holeSize val="71"/>
      </c:doughnutChart>
    </c:plotArea>
    <c:legend>
      <c:legendPos val="b"/>
      <c:layout>
        <c:manualLayout>
          <c:xMode val="edge"/>
          <c:yMode val="edge"/>
          <c:x val="0.29854869759617031"/>
          <c:y val="0.38680760055552432"/>
          <c:w val="0.41186474646312993"/>
          <c:h val="0.25259104563541679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spPr>
            <a:ln w="25400">
              <a:solidFill>
                <a:srgbClr val="00499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4990"/>
                </a:solidFill>
              </a:ln>
            </c:spPr>
          </c:marker>
          <c:cat>
            <c:strRef>
              <c:f>Foglio1!$F$7:$F$17</c:f>
              <c:strCache>
                <c:ptCount val="11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</c:strCache>
            </c:strRef>
          </c:cat>
          <c:val>
            <c:numRef>
              <c:f>Foglio1!$G$7:$G$17</c:f>
              <c:numCache>
                <c:formatCode>_-* #,##0_-;\-* #,##0_-;_-* "-"??_-;_-@_-</c:formatCode>
                <c:ptCount val="11"/>
                <c:pt idx="0">
                  <c:v>1822.4</c:v>
                </c:pt>
                <c:pt idx="1">
                  <c:v>2003.8</c:v>
                </c:pt>
                <c:pt idx="2">
                  <c:v>2143.6999999999998</c:v>
                </c:pt>
                <c:pt idx="3">
                  <c:v>2274.1999999999998</c:v>
                </c:pt>
                <c:pt idx="4">
                  <c:v>2296.6999999999998</c:v>
                </c:pt>
                <c:pt idx="5">
                  <c:v>2328.3000000000002</c:v>
                </c:pt>
                <c:pt idx="6">
                  <c:v>2053.9</c:v>
                </c:pt>
                <c:pt idx="7">
                  <c:v>2407</c:v>
                </c:pt>
                <c:pt idx="8">
                  <c:v>2671</c:v>
                </c:pt>
                <c:pt idx="9">
                  <c:v>2861</c:v>
                </c:pt>
                <c:pt idx="10">
                  <c:v>3200</c:v>
                </c:pt>
              </c:numCache>
            </c:numRef>
          </c:val>
        </c:ser>
        <c:marker val="1"/>
        <c:axId val="40310656"/>
        <c:axId val="40350080"/>
      </c:lineChart>
      <c:catAx>
        <c:axId val="40310656"/>
        <c:scaling>
          <c:orientation val="minMax"/>
        </c:scaling>
        <c:axPos val="b"/>
        <c:tickLblPos val="nextTo"/>
        <c:crossAx val="40350080"/>
        <c:crosses val="autoZero"/>
        <c:auto val="1"/>
        <c:lblAlgn val="ctr"/>
        <c:lblOffset val="100"/>
      </c:catAx>
      <c:valAx>
        <c:axId val="40350080"/>
        <c:scaling>
          <c:orientation val="minMax"/>
          <c:min val="1500"/>
        </c:scaling>
        <c:axPos val="l"/>
        <c:majorGridlines/>
        <c:numFmt formatCode="_-* #,##0_-;\-* #,##0_-;_-* &quot;-&quot;??_-;_-@_-" sourceLinked="1"/>
        <c:tickLblPos val="nextTo"/>
        <c:crossAx val="40310656"/>
        <c:crosses val="autoZero"/>
        <c:crossBetween val="between"/>
      </c:valAx>
    </c:plotArea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spPr>
            <a:ln w="2540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prstClr val="white"/>
              </a:solidFill>
              <a:ln w="6350">
                <a:solidFill>
                  <a:srgbClr val="C00000"/>
                </a:solidFill>
              </a:ln>
            </c:spPr>
          </c:marker>
          <c:cat>
            <c:strRef>
              <c:f>Foglio1!$F$7:$F$17</c:f>
              <c:strCache>
                <c:ptCount val="11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</c:strCache>
            </c:strRef>
          </c:cat>
          <c:val>
            <c:numRef>
              <c:f>Foglio1!$I$7:$I$17</c:f>
              <c:numCache>
                <c:formatCode>0</c:formatCode>
                <c:ptCount val="11"/>
                <c:pt idx="0">
                  <c:v>1399813.2</c:v>
                </c:pt>
                <c:pt idx="1">
                  <c:v>1421611.4</c:v>
                </c:pt>
                <c:pt idx="2">
                  <c:v>1437084.4</c:v>
                </c:pt>
                <c:pt idx="3">
                  <c:v>1469696.4</c:v>
                </c:pt>
                <c:pt idx="4">
                  <c:v>1492412.4</c:v>
                </c:pt>
                <c:pt idx="5">
                  <c:v>1475110</c:v>
                </c:pt>
                <c:pt idx="6">
                  <c:v>1393922</c:v>
                </c:pt>
                <c:pt idx="7">
                  <c:v>1418581</c:v>
                </c:pt>
                <c:pt idx="8">
                  <c:v>1426472</c:v>
                </c:pt>
                <c:pt idx="9">
                  <c:v>1396516.088</c:v>
                </c:pt>
                <c:pt idx="10">
                  <c:v>1390930.0236480001</c:v>
                </c:pt>
              </c:numCache>
            </c:numRef>
          </c:val>
        </c:ser>
        <c:marker val="1"/>
        <c:axId val="40817024"/>
        <c:axId val="40818944"/>
      </c:lineChart>
      <c:catAx>
        <c:axId val="40817024"/>
        <c:scaling>
          <c:orientation val="minMax"/>
        </c:scaling>
        <c:axPos val="b"/>
        <c:tickLblPos val="nextTo"/>
        <c:crossAx val="40818944"/>
        <c:crosses val="autoZero"/>
        <c:auto val="1"/>
        <c:lblAlgn val="ctr"/>
        <c:lblOffset val="100"/>
      </c:catAx>
      <c:valAx>
        <c:axId val="40818944"/>
        <c:scaling>
          <c:orientation val="minMax"/>
        </c:scaling>
        <c:axPos val="l"/>
        <c:majorGridlines/>
        <c:numFmt formatCode="0" sourceLinked="1"/>
        <c:tickLblPos val="nextTo"/>
        <c:crossAx val="40817024"/>
        <c:crosses val="autoZero"/>
        <c:crossBetween val="between"/>
        <c:dispUnits>
          <c:builtInUnit val="thousands"/>
        </c:dispUnits>
      </c:valAx>
    </c:plotArea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Foglio1!$F$7:$F$17</c:f>
              <c:strCache>
                <c:ptCount val="11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</c:strCache>
            </c:strRef>
          </c:cat>
          <c:val>
            <c:numRef>
              <c:f>Foglio1!$J$7:$J$17</c:f>
              <c:numCache>
                <c:formatCode>0.000</c:formatCode>
                <c:ptCount val="11"/>
                <c:pt idx="0">
                  <c:v>1.131148</c:v>
                </c:pt>
                <c:pt idx="1">
                  <c:v>1.2439429999999998</c:v>
                </c:pt>
                <c:pt idx="2">
                  <c:v>1.2441139999999999</c:v>
                </c:pt>
                <c:pt idx="3">
                  <c:v>1.2556229999999928</c:v>
                </c:pt>
                <c:pt idx="4">
                  <c:v>1.3704780000000001</c:v>
                </c:pt>
                <c:pt idx="5">
                  <c:v>1.470755</c:v>
                </c:pt>
                <c:pt idx="6">
                  <c:v>1.3947590000000001</c:v>
                </c:pt>
                <c:pt idx="7">
                  <c:v>1.3256949999999912</c:v>
                </c:pt>
                <c:pt idx="8">
                  <c:v>1.3919299999999919</c:v>
                </c:pt>
                <c:pt idx="9">
                  <c:v>1.284789</c:v>
                </c:pt>
                <c:pt idx="10">
                  <c:v>1.3281180000000001</c:v>
                </c:pt>
              </c:numCache>
            </c:numRef>
          </c:val>
        </c:ser>
        <c:marker val="1"/>
        <c:axId val="42026112"/>
        <c:axId val="42028032"/>
      </c:lineChart>
      <c:catAx>
        <c:axId val="42026112"/>
        <c:scaling>
          <c:orientation val="minMax"/>
        </c:scaling>
        <c:axPos val="b"/>
        <c:tickLblPos val="nextTo"/>
        <c:crossAx val="42028032"/>
        <c:crosses val="autoZero"/>
        <c:auto val="1"/>
        <c:lblAlgn val="ctr"/>
        <c:lblOffset val="100"/>
      </c:catAx>
      <c:valAx>
        <c:axId val="42028032"/>
        <c:scaling>
          <c:orientation val="minMax"/>
          <c:min val="1"/>
        </c:scaling>
        <c:axPos val="l"/>
        <c:majorGridlines/>
        <c:numFmt formatCode="0.000" sourceLinked="1"/>
        <c:tickLblPos val="nextTo"/>
        <c:crossAx val="420261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plotArea>
      <c:layout/>
      <c:barChart>
        <c:barDir val="bar"/>
        <c:grouping val="percentStacked"/>
        <c:ser>
          <c:idx val="0"/>
          <c:order val="0"/>
          <c:tx>
            <c:strRef>
              <c:f>Foglio1!$B$1</c:f>
              <c:strCache>
                <c:ptCount val="1"/>
                <c:pt idx="0">
                  <c:v>Vendite Italia</c:v>
                </c:pt>
              </c:strCache>
            </c:strRef>
          </c:tx>
          <c:spPr>
            <a:solidFill>
              <a:srgbClr val="004990"/>
            </a:solidFill>
          </c:spPr>
          <c:dLbls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Terzisti</c:v>
                </c:pt>
                <c:pt idx="1">
                  <c:v>Profumeria</c:v>
                </c:pt>
                <c:pt idx="2">
                  <c:v>Farmacia</c:v>
                </c:pt>
                <c:pt idx="3">
                  <c:v>Estetiste</c:v>
                </c:pt>
                <c:pt idx="4">
                  <c:v>Erboristeria</c:v>
                </c:pt>
                <c:pt idx="5">
                  <c:v>Acconciatura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21</c:v>
                </c:pt>
                <c:pt idx="1">
                  <c:v>72</c:v>
                </c:pt>
                <c:pt idx="2">
                  <c:v>80</c:v>
                </c:pt>
                <c:pt idx="3">
                  <c:v>77</c:v>
                </c:pt>
                <c:pt idx="4">
                  <c:v>84</c:v>
                </c:pt>
                <c:pt idx="5">
                  <c:v>51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Vendite Estero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Terzisti</c:v>
                </c:pt>
                <c:pt idx="1">
                  <c:v>Profumeria</c:v>
                </c:pt>
                <c:pt idx="2">
                  <c:v>Farmacia</c:v>
                </c:pt>
                <c:pt idx="3">
                  <c:v>Estetiste</c:v>
                </c:pt>
                <c:pt idx="4">
                  <c:v>Erboristeria</c:v>
                </c:pt>
                <c:pt idx="5">
                  <c:v>Acconciatura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79</c:v>
                </c:pt>
                <c:pt idx="1">
                  <c:v>28</c:v>
                </c:pt>
                <c:pt idx="2">
                  <c:v>20</c:v>
                </c:pt>
                <c:pt idx="3">
                  <c:v>23</c:v>
                </c:pt>
                <c:pt idx="4">
                  <c:v>16</c:v>
                </c:pt>
                <c:pt idx="5">
                  <c:v>49</c:v>
                </c:pt>
              </c:numCache>
            </c:numRef>
          </c:val>
        </c:ser>
        <c:dLbls>
          <c:showVal val="1"/>
        </c:dLbls>
        <c:gapWidth val="100"/>
        <c:overlap val="100"/>
        <c:axId val="57259520"/>
        <c:axId val="57261056"/>
      </c:barChart>
      <c:catAx>
        <c:axId val="57259520"/>
        <c:scaling>
          <c:orientation val="minMax"/>
        </c:scaling>
        <c:axPos val="l"/>
        <c:tickLblPos val="nextTo"/>
        <c:txPr>
          <a:bodyPr anchor="t" anchorCtr="1"/>
          <a:lstStyle/>
          <a:p>
            <a:pPr>
              <a:defRPr sz="1000" b="0" i="1" spc="0"/>
            </a:pPr>
            <a:endParaRPr lang="it-IT"/>
          </a:p>
        </c:txPr>
        <c:crossAx val="57261056"/>
        <c:crosses val="autoZero"/>
        <c:auto val="1"/>
        <c:lblAlgn val="l"/>
        <c:lblOffset val="100"/>
      </c:catAx>
      <c:valAx>
        <c:axId val="57261056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900" i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7259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r>
              <a:rPr lang="en-US" dirty="0" smtClean="0"/>
              <a:t> </a:t>
            </a:r>
            <a:r>
              <a:rPr lang="en-US" dirty="0" err="1" smtClean="0"/>
              <a:t>italiane</a:t>
            </a:r>
            <a:r>
              <a:rPr lang="en-US" dirty="0" smtClean="0"/>
              <a:t> di </a:t>
            </a:r>
            <a:r>
              <a:rPr lang="en-US" dirty="0" err="1" smtClean="0"/>
              <a:t>cosmetici</a:t>
            </a:r>
            <a:r>
              <a:rPr lang="en-US" baseline="0" dirty="0" smtClean="0"/>
              <a:t> </a:t>
            </a:r>
            <a:r>
              <a:rPr lang="en-US" sz="800" b="0" i="1" dirty="0" smtClean="0"/>
              <a:t>(</a:t>
            </a:r>
            <a:r>
              <a:rPr lang="en-US" sz="800" b="0" i="1" dirty="0" err="1" smtClean="0"/>
              <a:t>mio</a:t>
            </a:r>
            <a:r>
              <a:rPr lang="en-US" sz="800" b="0" i="1" dirty="0" smtClean="0"/>
              <a:t>€)</a:t>
            </a:r>
            <a:endParaRPr lang="en-US" b="0" i="1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.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Foglio1!$B$2:$B$6</c:f>
              <c:numCache>
                <c:formatCode>0.0</c:formatCode>
                <c:ptCount val="5"/>
                <c:pt idx="0">
                  <c:v>3.8</c:v>
                </c:pt>
                <c:pt idx="1">
                  <c:v>5.4</c:v>
                </c:pt>
                <c:pt idx="2">
                  <c:v>5.4</c:v>
                </c:pt>
                <c:pt idx="3">
                  <c:v>6.5</c:v>
                </c:pt>
                <c:pt idx="4">
                  <c:v>6.4</c:v>
                </c:pt>
              </c:numCache>
            </c:numRef>
          </c:val>
        </c:ser>
        <c:marker val="1"/>
        <c:axId val="98362880"/>
        <c:axId val="98364416"/>
      </c:lineChart>
      <c:catAx>
        <c:axId val="9836288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98364416"/>
        <c:crosses val="autoZero"/>
        <c:auto val="1"/>
        <c:lblAlgn val="ctr"/>
        <c:lblOffset val="100"/>
      </c:catAx>
      <c:valAx>
        <c:axId val="98364416"/>
        <c:scaling>
          <c:orientation val="minMax"/>
        </c:scaling>
        <c:delete val="1"/>
        <c:axPos val="l"/>
        <c:numFmt formatCode="0.0" sourceLinked="1"/>
        <c:tickLblPos val="none"/>
        <c:crossAx val="98362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Uscite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cosmetici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497</c:v>
                </c:pt>
                <c:pt idx="1">
                  <c:v>582</c:v>
                </c:pt>
                <c:pt idx="2">
                  <c:v>1054</c:v>
                </c:pt>
                <c:pt idx="3">
                  <c:v>854</c:v>
                </c:pt>
                <c:pt idx="4">
                  <c:v>758</c:v>
                </c:pt>
                <c:pt idx="5">
                  <c:v>825</c:v>
                </c:pt>
              </c:numCache>
            </c:numRef>
          </c:val>
        </c:ser>
        <c:marker val="1"/>
        <c:axId val="100445184"/>
        <c:axId val="100598528"/>
      </c:lineChart>
      <c:catAx>
        <c:axId val="10044518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0598528"/>
        <c:crosses val="autoZero"/>
        <c:auto val="1"/>
        <c:lblAlgn val="ctr"/>
        <c:lblOffset val="100"/>
      </c:catAx>
      <c:valAx>
        <c:axId val="100598528"/>
        <c:scaling>
          <c:orientation val="minMax"/>
        </c:scaling>
        <c:delete val="1"/>
        <c:axPos val="l"/>
        <c:numFmt formatCode="General" sourceLinked="1"/>
        <c:tickLblPos val="none"/>
        <c:crossAx val="100445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r>
              <a:rPr lang="en-US" dirty="0" smtClean="0"/>
              <a:t> </a:t>
            </a:r>
            <a:r>
              <a:rPr lang="en-US" dirty="0" err="1" smtClean="0"/>
              <a:t>italiane</a:t>
            </a:r>
            <a:r>
              <a:rPr lang="en-US" dirty="0" smtClean="0"/>
              <a:t> di </a:t>
            </a:r>
            <a:r>
              <a:rPr lang="en-US" dirty="0" err="1" smtClean="0"/>
              <a:t>cosmetici</a:t>
            </a:r>
            <a:r>
              <a:rPr lang="en-US" baseline="0" dirty="0" smtClean="0"/>
              <a:t> </a:t>
            </a:r>
            <a:r>
              <a:rPr lang="en-US" sz="800" b="0" i="1" dirty="0" smtClean="0"/>
              <a:t>(</a:t>
            </a:r>
            <a:r>
              <a:rPr lang="en-US" sz="800" b="0" i="1" dirty="0" err="1" smtClean="0"/>
              <a:t>mio</a:t>
            </a:r>
            <a:r>
              <a:rPr lang="en-US" sz="800" b="0" i="1" dirty="0" smtClean="0"/>
              <a:t>€)</a:t>
            </a:r>
            <a:endParaRPr lang="en-US" b="0" i="1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.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Foglio1!$B$2:$B$6</c:f>
              <c:numCache>
                <c:formatCode>0.0</c:formatCode>
                <c:ptCount val="5"/>
                <c:pt idx="0">
                  <c:v>2.8</c:v>
                </c:pt>
                <c:pt idx="1">
                  <c:v>3.8</c:v>
                </c:pt>
                <c:pt idx="2">
                  <c:v>3.9</c:v>
                </c:pt>
                <c:pt idx="3">
                  <c:v>5.0999999999999996</c:v>
                </c:pt>
                <c:pt idx="4">
                  <c:v>4.9000000000000004</c:v>
                </c:pt>
              </c:numCache>
            </c:numRef>
          </c:val>
        </c:ser>
        <c:marker val="1"/>
        <c:axId val="101214080"/>
        <c:axId val="101215616"/>
      </c:lineChart>
      <c:catAx>
        <c:axId val="10121408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1215616"/>
        <c:crosses val="autoZero"/>
        <c:auto val="1"/>
        <c:lblAlgn val="ctr"/>
        <c:lblOffset val="100"/>
      </c:catAx>
      <c:valAx>
        <c:axId val="101215616"/>
        <c:scaling>
          <c:orientation val="minMax"/>
        </c:scaling>
        <c:delete val="1"/>
        <c:axPos val="l"/>
        <c:numFmt formatCode="0.0" sourceLinked="1"/>
        <c:tickLblPos val="none"/>
        <c:crossAx val="101214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Uscite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cosmetici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424</c:v>
                </c:pt>
                <c:pt idx="1">
                  <c:v>1168</c:v>
                </c:pt>
                <c:pt idx="2">
                  <c:v>1194</c:v>
                </c:pt>
                <c:pt idx="3">
                  <c:v>1271</c:v>
                </c:pt>
                <c:pt idx="4">
                  <c:v>1754</c:v>
                </c:pt>
                <c:pt idx="5">
                  <c:v>2368</c:v>
                </c:pt>
              </c:numCache>
            </c:numRef>
          </c:val>
        </c:ser>
        <c:marker val="1"/>
        <c:axId val="101265408"/>
        <c:axId val="101266944"/>
      </c:lineChart>
      <c:catAx>
        <c:axId val="10126540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1266944"/>
        <c:crosses val="autoZero"/>
        <c:auto val="1"/>
        <c:lblAlgn val="ctr"/>
        <c:lblOffset val="100"/>
      </c:catAx>
      <c:valAx>
        <c:axId val="101266944"/>
        <c:scaling>
          <c:orientation val="minMax"/>
        </c:scaling>
        <c:delete val="1"/>
        <c:axPos val="l"/>
        <c:numFmt formatCode="General" sourceLinked="1"/>
        <c:tickLblPos val="none"/>
        <c:crossAx val="101265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r>
              <a:rPr lang="en-US" dirty="0" smtClean="0"/>
              <a:t> </a:t>
            </a:r>
            <a:r>
              <a:rPr lang="en-US" dirty="0" err="1" smtClean="0"/>
              <a:t>italiane</a:t>
            </a:r>
            <a:r>
              <a:rPr lang="en-US" dirty="0" smtClean="0"/>
              <a:t> di </a:t>
            </a:r>
            <a:r>
              <a:rPr lang="en-US" dirty="0" err="1" smtClean="0"/>
              <a:t>cosmetici</a:t>
            </a:r>
            <a:r>
              <a:rPr lang="en-US" baseline="0" dirty="0" smtClean="0"/>
              <a:t> </a:t>
            </a:r>
            <a:r>
              <a:rPr lang="en-US" sz="800" b="0" i="1" dirty="0" smtClean="0"/>
              <a:t>(</a:t>
            </a:r>
            <a:r>
              <a:rPr lang="en-US" sz="800" b="0" i="1" dirty="0" err="1" smtClean="0"/>
              <a:t>mio</a:t>
            </a:r>
            <a:r>
              <a:rPr lang="en-US" sz="800" b="0" i="1" dirty="0" smtClean="0"/>
              <a:t>€)</a:t>
            </a:r>
            <a:endParaRPr lang="en-US" b="0" i="1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.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Foglio1!$B$2:$B$6</c:f>
              <c:numCache>
                <c:formatCode>0.0</c:formatCode>
                <c:ptCount val="5"/>
                <c:pt idx="0">
                  <c:v>1.2</c:v>
                </c:pt>
                <c:pt idx="1">
                  <c:v>1.6</c:v>
                </c:pt>
                <c:pt idx="2">
                  <c:v>1.9000000000000001</c:v>
                </c:pt>
                <c:pt idx="3">
                  <c:v>2</c:v>
                </c:pt>
                <c:pt idx="4">
                  <c:v>1.3</c:v>
                </c:pt>
              </c:numCache>
            </c:numRef>
          </c:val>
        </c:ser>
        <c:marker val="1"/>
        <c:axId val="103008512"/>
        <c:axId val="103014400"/>
      </c:lineChart>
      <c:catAx>
        <c:axId val="10300851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3014400"/>
        <c:crosses val="autoZero"/>
        <c:auto val="1"/>
        <c:lblAlgn val="ctr"/>
        <c:lblOffset val="100"/>
      </c:catAx>
      <c:valAx>
        <c:axId val="103014400"/>
        <c:scaling>
          <c:orientation val="minMax"/>
        </c:scaling>
        <c:delete val="1"/>
        <c:axPos val="l"/>
        <c:numFmt formatCode="0.0" sourceLinked="1"/>
        <c:tickLblPos val="none"/>
        <c:crossAx val="103008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Uscite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cosmetici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312</c:v>
                </c:pt>
                <c:pt idx="1">
                  <c:v>648</c:v>
                </c:pt>
                <c:pt idx="2">
                  <c:v>701</c:v>
                </c:pt>
                <c:pt idx="3">
                  <c:v>1247</c:v>
                </c:pt>
                <c:pt idx="4">
                  <c:v>1681</c:v>
                </c:pt>
                <c:pt idx="5">
                  <c:v>702</c:v>
                </c:pt>
              </c:numCache>
            </c:numRef>
          </c:val>
        </c:ser>
        <c:marker val="1"/>
        <c:axId val="102069376"/>
        <c:axId val="102070912"/>
      </c:lineChart>
      <c:catAx>
        <c:axId val="10206937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2070912"/>
        <c:crosses val="autoZero"/>
        <c:auto val="1"/>
        <c:lblAlgn val="ctr"/>
        <c:lblOffset val="100"/>
      </c:catAx>
      <c:valAx>
        <c:axId val="102070912"/>
        <c:scaling>
          <c:orientation val="minMax"/>
        </c:scaling>
        <c:delete val="1"/>
        <c:axPos val="l"/>
        <c:numFmt formatCode="General" sourceLinked="1"/>
        <c:tickLblPos val="none"/>
        <c:crossAx val="102069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plotArea>
      <c:layout/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Foglio1!$A$2:$A$7</c:f>
              <c:strCache>
                <c:ptCount val="6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Acconciatura</c:v>
                </c:pt>
                <c:pt idx="4">
                  <c:v>Vendite dirette</c:v>
                </c:pt>
                <c:pt idx="5">
                  <c:v>Estetica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1757</c:v>
                </c:pt>
                <c:pt idx="1">
                  <c:v>2113</c:v>
                </c:pt>
                <c:pt idx="2">
                  <c:v>409</c:v>
                </c:pt>
                <c:pt idx="3">
                  <c:v>591</c:v>
                </c:pt>
                <c:pt idx="4">
                  <c:v>68</c:v>
                </c:pt>
                <c:pt idx="5">
                  <c:v>242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Foglio1!$A$2:$A$7</c:f>
              <c:strCache>
                <c:ptCount val="6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Acconciatura</c:v>
                </c:pt>
                <c:pt idx="4">
                  <c:v>Vendite dirette</c:v>
                </c:pt>
                <c:pt idx="5">
                  <c:v>Estetica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2">
                  <c:v>2026</c:v>
                </c:pt>
                <c:pt idx="4">
                  <c:v>456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Foglio1!$A$2:$A$7</c:f>
              <c:strCache>
                <c:ptCount val="6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Acconciatura</c:v>
                </c:pt>
                <c:pt idx="4">
                  <c:v>Vendite dirette</c:v>
                </c:pt>
                <c:pt idx="5">
                  <c:v>Estetica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2">
                  <c:v>1860</c:v>
                </c:pt>
              </c:numCache>
            </c:numRef>
          </c:val>
        </c:ser>
        <c:overlap val="100"/>
        <c:axId val="54842880"/>
        <c:axId val="54844416"/>
      </c:barChart>
      <c:catAx>
        <c:axId val="54842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i="1"/>
            </a:pPr>
            <a:endParaRPr lang="it-IT"/>
          </a:p>
        </c:txPr>
        <c:crossAx val="54844416"/>
        <c:crosses val="autoZero"/>
        <c:auto val="1"/>
        <c:lblAlgn val="ctr"/>
        <c:lblOffset val="100"/>
      </c:catAx>
      <c:valAx>
        <c:axId val="54844416"/>
        <c:scaling>
          <c:orientation val="minMax"/>
          <c:max val="4500"/>
        </c:scaling>
        <c:axPos val="l"/>
        <c:majorGridlines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200" i="1"/>
            </a:pPr>
            <a:endParaRPr lang="it-IT"/>
          </a:p>
        </c:txPr>
        <c:crossAx val="54842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0.16253272336204053"/>
          <c:y val="3.92713354109381E-2"/>
          <c:w val="0.67493455327592222"/>
          <c:h val="0.9214573291781242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rgbClr val="336699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chemeClr val="bg2">
                  <a:lumMod val="10000"/>
                </a:schemeClr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Foglio1!$A$2:$A$9</c:f>
              <c:strCache>
                <c:ptCount val="8"/>
                <c:pt idx="0">
                  <c:v>Farmacia</c:v>
                </c:pt>
                <c:pt idx="1">
                  <c:v>Profumeria</c:v>
                </c:pt>
                <c:pt idx="2">
                  <c:v>Grande distribuzione</c:v>
                </c:pt>
                <c:pt idx="3">
                  <c:v>Erboristeria</c:v>
                </c:pt>
                <c:pt idx="4">
                  <c:v>Porta a porta</c:v>
                </c:pt>
                <c:pt idx="5">
                  <c:v>Corrispondenza</c:v>
                </c:pt>
                <c:pt idx="6">
                  <c:v>Saloni di bellezza</c:v>
                </c:pt>
                <c:pt idx="7">
                  <c:v>Acconciatura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18.2</c:v>
                </c:pt>
                <c:pt idx="1">
                  <c:v>22.8</c:v>
                </c:pt>
                <c:pt idx="2">
                  <c:v>40.300000000000004</c:v>
                </c:pt>
                <c:pt idx="3">
                  <c:v>4.0999999999999996</c:v>
                </c:pt>
                <c:pt idx="4">
                  <c:v>4.5</c:v>
                </c:pt>
                <c:pt idx="5">
                  <c:v>0.70000000000000062</c:v>
                </c:pt>
                <c:pt idx="6">
                  <c:v>2.7</c:v>
                </c:pt>
                <c:pt idx="7">
                  <c:v>6.6</c:v>
                </c:pt>
              </c:numCache>
            </c:numRef>
          </c:val>
        </c:ser>
        <c:firstSliceAng val="360"/>
        <c:holeSize val="71"/>
      </c:doughnut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Foglio1!$A$2:$A$6</c:f>
              <c:strCache>
                <c:ptCount val="5"/>
                <c:pt idx="0">
                  <c:v>Farmacia</c:v>
                </c:pt>
                <c:pt idx="1">
                  <c:v>Profumeria</c:v>
                </c:pt>
                <c:pt idx="2">
                  <c:v>Gdo</c:v>
                </c:pt>
                <c:pt idx="3">
                  <c:v>Porta a porta</c:v>
                </c:pt>
                <c:pt idx="4">
                  <c:v>Saloni di bellezza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12.2</c:v>
                </c:pt>
                <c:pt idx="1">
                  <c:v>30.9</c:v>
                </c:pt>
                <c:pt idx="2">
                  <c:v>44.3</c:v>
                </c:pt>
                <c:pt idx="3">
                  <c:v>7.6</c:v>
                </c:pt>
                <c:pt idx="4">
                  <c:v>5</c:v>
                </c:pt>
              </c:numCache>
            </c:numRef>
          </c:val>
        </c:ser>
        <c:firstSliceAng val="316"/>
        <c:holeSize val="71"/>
      </c:doughnut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Foglio1!$A$2:$A$9</c:f>
              <c:strCache>
                <c:ptCount val="8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Porta a porta</c:v>
                </c:pt>
                <c:pt idx="4">
                  <c:v>Corrispondenza</c:v>
                </c:pt>
                <c:pt idx="5">
                  <c:v>Saloni di bellezza</c:v>
                </c:pt>
                <c:pt idx="6">
                  <c:v>Acconciatura</c:v>
                </c:pt>
                <c:pt idx="7">
                  <c:v>Erboristeria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18.2</c:v>
                </c:pt>
                <c:pt idx="1">
                  <c:v>22.8</c:v>
                </c:pt>
                <c:pt idx="2">
                  <c:v>40.300000000000004</c:v>
                </c:pt>
                <c:pt idx="3">
                  <c:v>4.5</c:v>
                </c:pt>
                <c:pt idx="4">
                  <c:v>0.70000000000000062</c:v>
                </c:pt>
                <c:pt idx="5">
                  <c:v>2.7</c:v>
                </c:pt>
                <c:pt idx="6">
                  <c:v>6.6</c:v>
                </c:pt>
                <c:pt idx="7">
                  <c:v>4.0999999999999996</c:v>
                </c:pt>
              </c:numCache>
            </c:numRef>
          </c:val>
        </c:ser>
        <c:firstSliceAng val="338"/>
        <c:holeSize val="71"/>
      </c:doughnut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Foglio1!$A$2:$A$9</c:f>
              <c:strCache>
                <c:ptCount val="8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Porta a porta</c:v>
                </c:pt>
                <c:pt idx="4">
                  <c:v>Corrispondenza</c:v>
                </c:pt>
                <c:pt idx="5">
                  <c:v>Saloni di bellezza</c:v>
                </c:pt>
                <c:pt idx="6">
                  <c:v>Acconciatura</c:v>
                </c:pt>
                <c:pt idx="7">
                  <c:v>Erboristeria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13.9</c:v>
                </c:pt>
                <c:pt idx="1">
                  <c:v>25.8</c:v>
                </c:pt>
                <c:pt idx="2">
                  <c:v>40.6</c:v>
                </c:pt>
                <c:pt idx="3">
                  <c:v>3.8</c:v>
                </c:pt>
                <c:pt idx="4">
                  <c:v>0.8</c:v>
                </c:pt>
                <c:pt idx="5">
                  <c:v>3.1</c:v>
                </c:pt>
                <c:pt idx="6">
                  <c:v>8.5</c:v>
                </c:pt>
                <c:pt idx="7">
                  <c:v>3.4</c:v>
                </c:pt>
              </c:numCache>
            </c:numRef>
          </c:val>
        </c:ser>
        <c:firstSliceAng val="338"/>
        <c:holeSize val="71"/>
      </c:doughnut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F27B40-0B65-4ADE-A293-D43B3B5C289D}" type="datetimeFigureOut">
              <a:rPr lang="it-IT"/>
              <a:pPr>
                <a:defRPr/>
              </a:pPr>
              <a:t>05/09/2014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7393DE-DF2E-434B-BF32-BCF5D2611EC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968AE-5CC2-4CCA-AE42-309E77690F5E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968AE-5CC2-4CCA-AE42-309E77690F5E}" type="slidenum">
              <a:rPr lang="it-IT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174567" y="6259485"/>
            <a:ext cx="9418320" cy="598516"/>
          </a:xfrm>
          <a:prstGeom prst="rect">
            <a:avLst/>
          </a:prstGeom>
          <a:gradFill flip="none" rotWithShape="1">
            <a:gsLst>
              <a:gs pos="0">
                <a:srgbClr val="004990"/>
              </a:gs>
              <a:gs pos="50000">
                <a:srgbClr val="004990">
                  <a:shade val="67500"/>
                  <a:satMod val="115000"/>
                </a:srgbClr>
              </a:gs>
              <a:gs pos="100000">
                <a:srgbClr val="00499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7188983" y="6576929"/>
            <a:ext cx="1385885" cy="188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Settembre 2014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Segnaposto testo 10"/>
          <p:cNvSpPr txBox="1">
            <a:spLocks/>
          </p:cNvSpPr>
          <p:nvPr userDrawn="1"/>
        </p:nvSpPr>
        <p:spPr>
          <a:xfrm>
            <a:off x="7299060" y="6341776"/>
            <a:ext cx="1397266" cy="282575"/>
          </a:xfrm>
          <a:prstGeom prst="rect">
            <a:avLst/>
          </a:prstGeom>
        </p:spPr>
        <p:txBody>
          <a:bodyPr/>
          <a:lstStyle>
            <a:lvl1pPr marL="228600" marR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it-IT" sz="10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</a:p>
        </p:txBody>
      </p:sp>
      <p:pic>
        <p:nvPicPr>
          <p:cNvPr id="18" name="Immagine 17" descr="Logo istituzionale_Cosmetica Italia no sfondo.png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</a:blip>
          <a:stretch>
            <a:fillRect/>
          </a:stretch>
        </p:blipFill>
        <p:spPr>
          <a:xfrm>
            <a:off x="649795" y="6360554"/>
            <a:ext cx="2326161" cy="380563"/>
          </a:xfrm>
          <a:prstGeom prst="rect">
            <a:avLst/>
          </a:prstGeom>
        </p:spPr>
      </p:pic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-157768" y="973773"/>
            <a:ext cx="9368443" cy="0"/>
          </a:xfrm>
          <a:prstGeom prst="line">
            <a:avLst/>
          </a:prstGeom>
          <a:noFill/>
          <a:ln w="9525">
            <a:solidFill>
              <a:srgbClr val="0049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5569868" y="701317"/>
            <a:ext cx="310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bg1">
                    <a:lumMod val="50000"/>
                  </a:schemeClr>
                </a:solidFill>
              </a:rPr>
              <a:t>Scenari internazionali</a:t>
            </a:r>
            <a:endParaRPr lang="it-IT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7" r:id="rId4"/>
    <p:sldLayoutId id="2147483679" r:id="rId5"/>
    <p:sldLayoutId id="2147483681" r:id="rId6"/>
    <p:sldLayoutId id="214748368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5/Indonesia_(orthographic_projection).svg" TargetMode="Externa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6393995" y="6351588"/>
            <a:ext cx="2081213" cy="220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Nome Cognome</a:t>
            </a:r>
          </a:p>
        </p:txBody>
      </p:sp>
      <p:sp>
        <p:nvSpPr>
          <p:cNvPr id="307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4317658" y="6440692"/>
            <a:ext cx="5222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C135A63-6C0E-4298-A237-A6BA066EEFFA}" type="slidenum">
              <a:rPr lang="it-IT"/>
              <a:pPr/>
              <a:t>1</a:t>
            </a:fld>
            <a:endParaRPr lang="it-IT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 flipV="1">
            <a:off x="827088" y="20669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9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387156" y="2420938"/>
            <a:ext cx="28797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300"/>
              </a:lnSpc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Scenari internazionali</a:t>
            </a: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714875" y="2278063"/>
            <a:ext cx="3502199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eaLnBrk="1" hangingPunct="1">
              <a:lnSpc>
                <a:spcPts val="2300"/>
              </a:lnSpc>
            </a:pPr>
            <a:endParaRPr lang="it-IT" sz="16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600" i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400" i="1" dirty="0" smtClean="0">
                <a:solidFill>
                  <a:schemeClr val="bg1"/>
                </a:solidFill>
                <a:latin typeface="+mn-lt"/>
              </a:rPr>
              <a:t>relatore</a:t>
            </a:r>
            <a:r>
              <a:rPr lang="it-IT" sz="1400" i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eaLnBrk="1" hangingPunct="1">
              <a:lnSpc>
                <a:spcPts val="2300"/>
              </a:lnSpc>
            </a:pPr>
            <a:endParaRPr lang="it-IT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Gian Andrea Positano</a:t>
            </a:r>
          </a:p>
          <a:p>
            <a:pPr eaLnBrk="1" hangingPunct="1"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Centro Studi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Cosmetica Italia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4555222" y="2324100"/>
            <a:ext cx="0" cy="3648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1414451" y="2143125"/>
            <a:ext cx="3019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bg1"/>
                </a:solidFill>
                <a:latin typeface="+mn-lt"/>
              </a:rPr>
              <a:t>Settembre 2014</a:t>
            </a:r>
            <a:endParaRPr lang="it-IT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magine 10" descr="Logo istituzionale_Cosmetica Italia no sfondo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373076" y="397190"/>
            <a:ext cx="4625052" cy="75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Interscambio cosmetico</a:t>
            </a:r>
            <a:r>
              <a:rPr lang="it-IT" sz="1600" b="0" i="1" kern="0" dirty="0" smtClean="0">
                <a:latin typeface="Calibri" pitchFamily="34" charset="0"/>
              </a:rPr>
              <a:t> - dati storici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908545" y="4914900"/>
            <a:ext cx="1929905" cy="88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16934" y="4909536"/>
            <a:ext cx="1873891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1.540</a:t>
            </a:r>
            <a:r>
              <a:rPr lang="it-IT" b="1" i="1" dirty="0" smtClean="0">
                <a:solidFill>
                  <a:srgbClr val="004990"/>
                </a:solidFill>
              </a:rPr>
              <a:t>mio€</a:t>
            </a:r>
            <a:endParaRPr lang="it-IT" sz="3600" b="1" i="1" dirty="0" smtClean="0">
              <a:solidFill>
                <a:srgbClr val="004990"/>
              </a:solidFill>
            </a:endParaRPr>
          </a:p>
          <a:p>
            <a:pPr algn="ctr"/>
            <a:r>
              <a:rPr lang="it-IT" sz="1200" b="1" i="1" dirty="0" smtClean="0"/>
              <a:t>saldo commerciale 2013</a:t>
            </a:r>
            <a:endParaRPr lang="it-IT" sz="1200" b="1" i="1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3048001" y="5172075"/>
            <a:ext cx="3028949" cy="885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116262" y="5194502"/>
            <a:ext cx="1457326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tx1"/>
                </a:solidFill>
              </a:rPr>
              <a:t>+11,0</a:t>
            </a:r>
            <a:r>
              <a:rPr lang="it-IT" b="1" i="1" dirty="0" smtClean="0">
                <a:solidFill>
                  <a:schemeClr val="tx1"/>
                </a:solidFill>
              </a:rPr>
              <a:t>%</a:t>
            </a:r>
            <a:endParaRPr lang="it-IT" sz="36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1200" b="1" i="1" dirty="0" smtClean="0">
                <a:solidFill>
                  <a:srgbClr val="336699"/>
                </a:solidFill>
              </a:rPr>
              <a:t>export 2013</a:t>
            </a:r>
            <a:endParaRPr lang="it-IT" sz="1200" b="1" i="1" dirty="0">
              <a:solidFill>
                <a:srgbClr val="336699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3588" y="5194502"/>
            <a:ext cx="1457326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tx1"/>
                </a:solidFill>
              </a:rPr>
              <a:t>+0,8</a:t>
            </a:r>
            <a:r>
              <a:rPr lang="it-IT" b="1" i="1" dirty="0" smtClean="0">
                <a:solidFill>
                  <a:schemeClr val="tx1"/>
                </a:solidFill>
              </a:rPr>
              <a:t>%</a:t>
            </a:r>
            <a:endParaRPr lang="it-IT" sz="36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1200" b="1" i="1" dirty="0" smtClean="0">
                <a:solidFill>
                  <a:srgbClr val="336699"/>
                </a:solidFill>
              </a:rPr>
              <a:t>import 2013</a:t>
            </a:r>
            <a:endParaRPr lang="it-IT" sz="1200" b="1" i="1" dirty="0">
              <a:solidFill>
                <a:srgbClr val="336699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6309220" y="4925027"/>
            <a:ext cx="1929905" cy="88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317609" y="4919663"/>
            <a:ext cx="1873891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34,3</a:t>
            </a:r>
            <a:r>
              <a:rPr lang="it-IT" b="1" i="1" dirty="0" smtClean="0">
                <a:solidFill>
                  <a:srgbClr val="004990"/>
                </a:solidFill>
              </a:rPr>
              <a:t>%</a:t>
            </a:r>
            <a:endParaRPr lang="it-IT" sz="3600" b="1" i="1" dirty="0" smtClean="0">
              <a:solidFill>
                <a:srgbClr val="004990"/>
              </a:solidFill>
            </a:endParaRPr>
          </a:p>
          <a:p>
            <a:pPr algn="ctr"/>
            <a:r>
              <a:rPr lang="it-IT" sz="1200" b="1" i="1" dirty="0" smtClean="0"/>
              <a:t>export/fatturato 2013</a:t>
            </a:r>
            <a:endParaRPr lang="it-IT" sz="1200" b="1" i="1" dirty="0"/>
          </a:p>
        </p:txBody>
      </p:sp>
      <p:graphicFrame>
        <p:nvGraphicFramePr>
          <p:cNvPr id="30" name="Grafico 29"/>
          <p:cNvGraphicFramePr/>
          <p:nvPr/>
        </p:nvGraphicFramePr>
        <p:xfrm>
          <a:off x="743247" y="1557338"/>
          <a:ext cx="7256236" cy="311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1" name="Connettore 1 30"/>
          <p:cNvCxnSpPr/>
          <p:nvPr/>
        </p:nvCxnSpPr>
        <p:spPr>
          <a:xfrm rot="16200000" flipH="1">
            <a:off x="2277432" y="3849579"/>
            <a:ext cx="105405" cy="8842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6200000" flipH="1">
            <a:off x="2168747" y="3610678"/>
            <a:ext cx="105405" cy="88423"/>
          </a:xfrm>
          <a:prstGeom prst="line">
            <a:avLst/>
          </a:prstGeom>
          <a:ln w="6350">
            <a:solidFill>
              <a:srgbClr val="336699"/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2223948" y="3978281"/>
            <a:ext cx="377818" cy="138499"/>
          </a:xfrm>
          <a:prstGeom prst="rect">
            <a:avLst/>
          </a:prstGeom>
          <a:solidFill>
            <a:srgbClr val="F0F0F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900" b="1" dirty="0" smtClean="0">
                <a:solidFill>
                  <a:schemeClr val="bg1">
                    <a:lumMod val="50000"/>
                  </a:schemeClr>
                </a:solidFill>
              </a:rPr>
              <a:t>Import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915771" y="3444498"/>
            <a:ext cx="363772" cy="138499"/>
          </a:xfrm>
          <a:prstGeom prst="rect">
            <a:avLst/>
          </a:prstGeom>
          <a:solidFill>
            <a:srgbClr val="F0F0F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900" b="1" dirty="0" smtClean="0">
                <a:solidFill>
                  <a:srgbClr val="336699"/>
                </a:solidFill>
              </a:rPr>
              <a:t>Export</a:t>
            </a:r>
            <a:endParaRPr lang="it-IT" sz="1000" b="1" dirty="0">
              <a:solidFill>
                <a:srgbClr val="336699"/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6481765" y="3305175"/>
            <a:ext cx="0" cy="1031081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481763" y="2843216"/>
            <a:ext cx="5" cy="459577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6477000" y="1690688"/>
            <a:ext cx="4763" cy="1062037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6423178" y="1905003"/>
            <a:ext cx="138499" cy="501299"/>
          </a:xfrm>
          <a:prstGeom prst="rect">
            <a:avLst/>
          </a:prstGeom>
          <a:solidFill>
            <a:srgbClr val="F0F0F0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it-IT" sz="900" b="1" dirty="0" smtClean="0">
                <a:solidFill>
                  <a:schemeClr val="bg1">
                    <a:lumMod val="50000"/>
                  </a:schemeClr>
                </a:solidFill>
              </a:rPr>
              <a:t>Inizio crisi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* previsioni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604292"/>
            <a:ext cx="7305675" cy="459581"/>
          </a:xfrm>
        </p:spPr>
        <p:txBody>
          <a:bodyPr/>
          <a:lstStyle/>
          <a:p>
            <a:r>
              <a:rPr lang="it-IT" dirty="0" smtClean="0"/>
              <a:t>Export cosmetico italiano nel 2013</a:t>
            </a:r>
            <a:r>
              <a:rPr lang="it-IT" sz="1800" dirty="0" smtClean="0"/>
              <a:t> </a:t>
            </a:r>
            <a:r>
              <a:rPr lang="it-IT" sz="1600" b="0" i="1" dirty="0" smtClean="0"/>
              <a:t>- top 10</a:t>
            </a:r>
            <a:endParaRPr lang="it-IT" sz="1600" b="0" i="1" dirty="0"/>
          </a:p>
        </p:txBody>
      </p:sp>
      <p:graphicFrame>
        <p:nvGraphicFramePr>
          <p:cNvPr id="5" name="Grafico 4"/>
          <p:cNvGraphicFramePr/>
          <p:nvPr/>
        </p:nvGraphicFramePr>
        <p:xfrm>
          <a:off x="1788808" y="2014342"/>
          <a:ext cx="556955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335281" y="1591310"/>
          <a:ext cx="1417320" cy="413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29254" y="1574453"/>
            <a:ext cx="1254765" cy="40011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000" b="1" i="1" dirty="0" smtClean="0"/>
              <a:t>peso % sul totale export 2013</a:t>
            </a:r>
            <a:endParaRPr lang="it-IT" sz="1000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28238" y="1559213"/>
            <a:ext cx="1254765" cy="40011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000" b="1" i="1" dirty="0" smtClean="0"/>
              <a:t>variazione export ’13/’12</a:t>
            </a:r>
            <a:endParaRPr lang="it-IT" sz="1000" b="1" i="1" dirty="0"/>
          </a:p>
        </p:txBody>
      </p:sp>
      <p:graphicFrame>
        <p:nvGraphicFramePr>
          <p:cNvPr id="10" name="Grafico 9"/>
          <p:cNvGraphicFramePr/>
          <p:nvPr/>
        </p:nvGraphicFramePr>
        <p:xfrm>
          <a:off x="7586662" y="2019300"/>
          <a:ext cx="1310641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ttangolo 10"/>
          <p:cNvSpPr/>
          <p:nvPr/>
        </p:nvSpPr>
        <p:spPr>
          <a:xfrm>
            <a:off x="4432300" y="5660912"/>
            <a:ext cx="2808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Centro Studi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595903"/>
            <a:ext cx="7305675" cy="459581"/>
          </a:xfrm>
        </p:spPr>
        <p:txBody>
          <a:bodyPr/>
          <a:lstStyle/>
          <a:p>
            <a:r>
              <a:rPr lang="it-IT" dirty="0" smtClean="0"/>
              <a:t>Export cosmetico italiano 2013</a:t>
            </a:r>
            <a:r>
              <a:rPr lang="it-IT" sz="1800" dirty="0" smtClean="0"/>
              <a:t> </a:t>
            </a:r>
            <a:r>
              <a:rPr lang="it-IT" sz="1600" b="0" i="1" dirty="0" smtClean="0"/>
              <a:t>- macrocategorie</a:t>
            </a:r>
            <a:endParaRPr lang="it-IT" sz="1600" b="0" i="1" dirty="0"/>
          </a:p>
        </p:txBody>
      </p:sp>
      <p:graphicFrame>
        <p:nvGraphicFramePr>
          <p:cNvPr id="5" name="Grafico 4"/>
          <p:cNvGraphicFramePr/>
          <p:nvPr/>
        </p:nvGraphicFramePr>
        <p:xfrm>
          <a:off x="1598418" y="1378418"/>
          <a:ext cx="5950339" cy="410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Connettore 1 13"/>
          <p:cNvCxnSpPr/>
          <p:nvPr/>
        </p:nvCxnSpPr>
        <p:spPr>
          <a:xfrm rot="10800000">
            <a:off x="1076326" y="4000500"/>
            <a:ext cx="1887855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10800000">
            <a:off x="1076326" y="5090160"/>
            <a:ext cx="3137534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103620" y="2667000"/>
            <a:ext cx="1968818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103620" y="4152900"/>
            <a:ext cx="1968818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6697980" y="2037139"/>
          <a:ext cx="1374458" cy="62748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Germania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98,5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Stati Uniti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70,4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EAU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57,1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6697980" y="3523039"/>
          <a:ext cx="1374458" cy="627480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/>
                        <a:t>Stati Uniti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61,0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Francia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54,5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Spagna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52,6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5" name="Tabella 34"/>
          <p:cNvGraphicFramePr>
            <a:graphicFrameLocks noGrp="1"/>
          </p:cNvGraphicFramePr>
          <p:nvPr/>
        </p:nvGraphicFramePr>
        <p:xfrm>
          <a:off x="1076325" y="3363019"/>
          <a:ext cx="1374458" cy="627480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Francia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125,9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Germania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70,9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Regno Unito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52,8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076325" y="4460299"/>
          <a:ext cx="1374458" cy="62748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Germania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54,9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Hong Kong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49,1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Francia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43,4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5739328" y="5367297"/>
            <a:ext cx="24077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Export italiano per macro-categoria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419449" y="1474132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3204593" y="1474132"/>
          <a:ext cx="2743201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20847" y="3681835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Grafico 32"/>
          <p:cNvGraphicFramePr/>
          <p:nvPr/>
        </p:nvGraphicFramePr>
        <p:xfrm>
          <a:off x="3205991" y="3681835"/>
          <a:ext cx="2743201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Grafico 33"/>
          <p:cNvGraphicFramePr/>
          <p:nvPr/>
        </p:nvGraphicFramePr>
        <p:xfrm>
          <a:off x="6049860" y="3681835"/>
          <a:ext cx="2667700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5982049" y="1464607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Rettangolo 11"/>
          <p:cNvSpPr/>
          <p:nvPr/>
        </p:nvSpPr>
        <p:spPr>
          <a:xfrm>
            <a:off x="472003" y="5948322"/>
            <a:ext cx="24077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Export italiano per macro-categoria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419449" y="1474132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20847" y="3681835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tangolo 11"/>
          <p:cNvSpPr/>
          <p:nvPr/>
        </p:nvSpPr>
        <p:spPr>
          <a:xfrm>
            <a:off x="472003" y="5948322"/>
            <a:ext cx="24077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Grafico 12"/>
          <p:cNvGraphicFramePr/>
          <p:nvPr/>
        </p:nvGraphicFramePr>
        <p:xfrm>
          <a:off x="3552825" y="1143000"/>
          <a:ext cx="5257800" cy="473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tangolo 14"/>
          <p:cNvSpPr/>
          <p:nvPr/>
        </p:nvSpPr>
        <p:spPr>
          <a:xfrm>
            <a:off x="4320103" y="5081548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26%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320103" y="4614823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15%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320103" y="4233823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21%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320103" y="3916323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14%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320103" y="3657567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12%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320103" y="3427129"/>
            <a:ext cx="45192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</a:rPr>
              <a:t>4%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320103" y="3279492"/>
            <a:ext cx="45192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</a:rPr>
              <a:t>5%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320103" y="3159477"/>
            <a:ext cx="45192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</a:rPr>
              <a:t>2%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591815" y="4878348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26%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591815" y="4046498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20%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91815" y="3322598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18%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591815" y="2719348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17%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591815" y="2231992"/>
            <a:ext cx="451922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000" dirty="0" smtClean="0">
                <a:solidFill>
                  <a:srgbClr val="FF0000"/>
                </a:solidFill>
              </a:rPr>
              <a:t>11%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591815" y="1992029"/>
            <a:ext cx="45192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</a:rPr>
              <a:t>5%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6591815" y="1610077"/>
            <a:ext cx="45192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</a:rPr>
              <a:t>1%</a:t>
            </a:r>
            <a:endParaRPr lang="it-IT" sz="900" dirty="0">
              <a:solidFill>
                <a:srgbClr val="FF0000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591815" y="1810102"/>
            <a:ext cx="451922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900" dirty="0" smtClean="0">
                <a:solidFill>
                  <a:srgbClr val="FF0000"/>
                </a:solidFill>
              </a:rPr>
              <a:t>3%</a:t>
            </a:r>
            <a:endParaRPr lang="it-IT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Aree geografiche a confronto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419449" y="1415409"/>
          <a:ext cx="2726423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3204593" y="1415409"/>
          <a:ext cx="2743201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20847" y="3648279"/>
          <a:ext cx="2726423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Grafico 32"/>
          <p:cNvGraphicFramePr/>
          <p:nvPr/>
        </p:nvGraphicFramePr>
        <p:xfrm>
          <a:off x="3205991" y="3648279"/>
          <a:ext cx="2743201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Grafico 33"/>
          <p:cNvGraphicFramePr/>
          <p:nvPr/>
        </p:nvGraphicFramePr>
        <p:xfrm>
          <a:off x="6049860" y="3648279"/>
          <a:ext cx="26677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5982049" y="1405884"/>
          <a:ext cx="2726423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Rettangolo 11"/>
          <p:cNvSpPr/>
          <p:nvPr/>
        </p:nvSpPr>
        <p:spPr>
          <a:xfrm>
            <a:off x="6168128" y="5856044"/>
            <a:ext cx="24077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Aree economiche a confronto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419449" y="1474132"/>
          <a:ext cx="2726423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3204593" y="1474132"/>
          <a:ext cx="2743201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20847" y="3404998"/>
          <a:ext cx="2726423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Grafico 32"/>
          <p:cNvGraphicFramePr/>
          <p:nvPr/>
        </p:nvGraphicFramePr>
        <p:xfrm>
          <a:off x="3205991" y="3404998"/>
          <a:ext cx="2743201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Grafico 33"/>
          <p:cNvGraphicFramePr/>
          <p:nvPr/>
        </p:nvGraphicFramePr>
        <p:xfrm>
          <a:off x="6049860" y="3404998"/>
          <a:ext cx="26677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5982049" y="1464607"/>
          <a:ext cx="2726423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Rettangolo 11"/>
          <p:cNvSpPr/>
          <p:nvPr/>
        </p:nvSpPr>
        <p:spPr>
          <a:xfrm>
            <a:off x="6168128" y="5856044"/>
            <a:ext cx="24077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36228" y="5176008"/>
            <a:ext cx="8019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1. NAFTA comprende: Canada, Messico, Stati Uniti</a:t>
            </a:r>
          </a:p>
          <a:p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2. ASEAN comprende: Birmania, Brunei, Cambogia, Filippine, Indonesia, Laos, Malesia, Singapore, Tailandia, Vietnam</a:t>
            </a:r>
          </a:p>
          <a:p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3. EFTA comprende: Islanda, Liechteinstein, Norvegia, Svizzera</a:t>
            </a:r>
          </a:p>
          <a:p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4. CEFTA comprende: Croazia, Macedonia, Moldavia, Serbia, Bosnia e Erzegovina, Montenegro, Albania, Kosovo</a:t>
            </a:r>
          </a:p>
          <a:p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5. MERCOSUR comprende: Argentina, Brasile, Paraguay, Uruguay</a:t>
            </a:r>
          </a:p>
          <a:p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6. COMESA comprende: Burundi, Comore, Congo, Egitto, Eritrea, Etiopia, Gibuti, Kenia, Libia, Madagascar, Malawi, </a:t>
            </a:r>
            <a:b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Mauritius, Ruanda, Seychelles, Sudan, Swaziland, Uganda, Zambia, Zimbabwe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562347"/>
            <a:ext cx="7305675" cy="45958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Export 2013: aree geo-economiche a confronto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5892382"/>
            <a:ext cx="31088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ISTAT; valori in milioni di euro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50209" y="2136395"/>
            <a:ext cx="2448000" cy="24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Europa</a:t>
            </a:r>
          </a:p>
          <a:p>
            <a:pPr algn="ctr"/>
            <a:r>
              <a:rPr lang="it-IT" dirty="0" smtClean="0"/>
              <a:t>2.151</a:t>
            </a:r>
          </a:p>
          <a:p>
            <a:pPr algn="ctr"/>
            <a:r>
              <a:rPr lang="it-IT" dirty="0" smtClean="0"/>
              <a:t>(68%)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2967808" y="3925868"/>
            <a:ext cx="648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967808" y="3463752"/>
            <a:ext cx="396000" cy="39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967809" y="3247441"/>
            <a:ext cx="108000" cy="1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987474" y="3109789"/>
            <a:ext cx="36000" cy="3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3037863" y="3149348"/>
            <a:ext cx="1752600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1955" y="2961897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>
                <a:latin typeface="+mn-lt"/>
              </a:rPr>
              <a:t>Oceania 48 (1%)</a:t>
            </a:r>
            <a:endParaRPr lang="it-IT" sz="900" i="1" dirty="0">
              <a:latin typeface="+mn-lt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3090251" y="3358897"/>
            <a:ext cx="1700212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541955" y="3176456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Africa 83 (3%)</a:t>
            </a:r>
            <a:endParaRPr lang="it-IT" sz="900" i="1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3404576" y="3863721"/>
            <a:ext cx="138588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541955" y="3681280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America 340 (11%)</a:t>
            </a:r>
            <a:endParaRPr lang="it-IT" sz="900" i="1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3673657" y="4574921"/>
            <a:ext cx="1116806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541955" y="4392480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Asia 560 (18%)</a:t>
            </a:r>
            <a:endParaRPr lang="it-IT" sz="900" i="1" dirty="0"/>
          </a:p>
        </p:txBody>
      </p:sp>
      <p:graphicFrame>
        <p:nvGraphicFramePr>
          <p:cNvPr id="44" name="Grafico 43"/>
          <p:cNvGraphicFramePr/>
          <p:nvPr/>
        </p:nvGraphicFramePr>
        <p:xfrm>
          <a:off x="5721292" y="1048623"/>
          <a:ext cx="2834144" cy="473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ettangolo 46"/>
          <p:cNvSpPr/>
          <p:nvPr/>
        </p:nvSpPr>
        <p:spPr>
          <a:xfrm>
            <a:off x="3728907" y="5138948"/>
            <a:ext cx="5037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1. NAFTA comprende: Canada, Messico, Stati Uniti</a:t>
            </a: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2. ASEAN comprende: Birmania, Brunei, Cambogia, Filippine, Indonesia, Laos, Malesia, Singapore, Tailandia, Vietnam</a:t>
            </a: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3. EFTA comprende: Islanda, Liechteinstein, Norvegia, Svizzera</a:t>
            </a: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4. CEFTA comprende: Croazia, Macedonia, Moldavia, Serbia, Bosnia e Erzegovina, Montenegro, Albania, Kosovo</a:t>
            </a: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5. MERCOSUR comprende: Argentina, Brasile, Paraguay, Uruguay</a:t>
            </a: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6. COMESA comprende: Burundi, Comore, Congo, Egitto, Eritrea, Etiopia, Gibuti, Kenia, Libia, Madagascar, Malawi,</a:t>
            </a: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Mauritius, Ruanda, Seychelles, Sudan, Swaziland, Uganda, Zambia, Zimbabwe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562347"/>
            <a:ext cx="7305675" cy="45958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Eccellenze italiane </a:t>
            </a:r>
            <a:r>
              <a:rPr lang="it-IT" b="0" i="1" kern="0" dirty="0" smtClean="0">
                <a:latin typeface="Calibri" pitchFamily="34" charset="0"/>
              </a:rPr>
              <a:t>-</a:t>
            </a:r>
            <a:r>
              <a:rPr lang="it-IT" sz="1600" b="0" i="1" kern="0" dirty="0" smtClean="0">
                <a:latin typeface="Calibri" pitchFamily="34" charset="0"/>
              </a:rPr>
              <a:t> saldo commerciale con l’estero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5892382"/>
            <a:ext cx="31088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ISTAT; valori in milioni di euro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94" y="2154572"/>
            <a:ext cx="8280000" cy="262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35906" y="2135812"/>
            <a:ext cx="156067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rgbClr val="C00000"/>
                </a:solidFill>
              </a:rPr>
              <a:t>cosmetici</a:t>
            </a:r>
            <a:endParaRPr lang="it-IT" sz="2400" b="1" i="1" spc="1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81644" y="2135812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elicotteri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45123" y="2135812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acciaio </a:t>
            </a:r>
            <a:r>
              <a:rPr lang="it-IT" sz="1600" i="1" spc="100" dirty="0" smtClean="0">
                <a:solidFill>
                  <a:schemeClr val="bg1">
                    <a:lumMod val="50000"/>
                  </a:schemeClr>
                </a:solidFill>
              </a:rPr>
              <a:t>(tubi)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8581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rgbClr val="C00000"/>
                </a:solidFill>
              </a:rPr>
              <a:t>1.540</a:t>
            </a:r>
            <a:endParaRPr lang="it-IT" sz="4800" b="1" spc="100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31880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1.250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27125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1.180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46868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930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358223" y="4116795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860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08602" y="2144201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yacht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122415" y="2135812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pasta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590563" y="5850437"/>
            <a:ext cx="31088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</a:t>
            </a:r>
          </a:p>
        </p:txBody>
      </p:sp>
      <p:graphicFrame>
        <p:nvGraphicFramePr>
          <p:cNvPr id="18" name="Grafico 17"/>
          <p:cNvGraphicFramePr/>
          <p:nvPr/>
        </p:nvGraphicFramePr>
        <p:xfrm>
          <a:off x="503208" y="1217671"/>
          <a:ext cx="3582231" cy="161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afico 19"/>
          <p:cNvGraphicFramePr/>
          <p:nvPr/>
        </p:nvGraphicFramePr>
        <p:xfrm>
          <a:off x="603876" y="2861914"/>
          <a:ext cx="3515119" cy="158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fico 22"/>
          <p:cNvGraphicFramePr/>
          <p:nvPr/>
        </p:nvGraphicFramePr>
        <p:xfrm>
          <a:off x="570321" y="4530054"/>
          <a:ext cx="3519430" cy="158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4706224" y="1677798"/>
            <a:ext cx="332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4990"/>
                </a:solidFill>
                <a:latin typeface="+mn-lt"/>
              </a:rPr>
              <a:t>Esportazioni cosmetiche italiane</a:t>
            </a:r>
            <a:endParaRPr lang="it-IT" sz="1600" dirty="0">
              <a:solidFill>
                <a:srgbClr val="004990"/>
              </a:solidFill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690844" y="3390550"/>
            <a:ext cx="332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PIL italiano</a:t>
            </a:r>
            <a:endParaRPr lang="it-IT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692243" y="4977468"/>
            <a:ext cx="332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n-lt"/>
              </a:rPr>
              <a:t>Tasso di cambio medio annuo EUR/USD</a:t>
            </a:r>
            <a:endParaRPr lang="it-IT" sz="1600" dirty="0"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-166379" y="1775321"/>
            <a:ext cx="1089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smtClean="0">
                <a:latin typeface="+mn-lt"/>
              </a:rPr>
              <a:t>milioni di euro</a:t>
            </a:r>
            <a:endParaRPr lang="it-IT" sz="1050" i="1" dirty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-173370" y="3286737"/>
            <a:ext cx="1089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smtClean="0">
                <a:latin typeface="+mn-lt"/>
              </a:rPr>
              <a:t>miliardi di euro</a:t>
            </a:r>
            <a:endParaRPr lang="it-IT" sz="105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-163582" y="5033045"/>
            <a:ext cx="1089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i="1" dirty="0" smtClean="0">
                <a:latin typeface="+mn-lt"/>
              </a:rPr>
              <a:t>EUR/USD</a:t>
            </a:r>
            <a:endParaRPr lang="it-IT" sz="1050" i="1" dirty="0">
              <a:latin typeface="+mn-lt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57200" y="107732"/>
            <a:ext cx="637143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Confronto macroeconomico ’03-’13</a:t>
            </a:r>
            <a:endParaRPr lang="it-IT" b="0" i="1" kern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Il fatturato cosmetico italiano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463505" y="3298708"/>
          <a:ext cx="5419502" cy="2457632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568543"/>
                <a:gridCol w="718420"/>
                <a:gridCol w="718420"/>
                <a:gridCol w="882775"/>
                <a:gridCol w="727113"/>
                <a:gridCol w="804231"/>
              </a:tblGrid>
              <a:tr h="657632">
                <a:tc>
                  <a:txBody>
                    <a:bodyPr/>
                    <a:lstStyle/>
                    <a:p>
                      <a:r>
                        <a:rPr lang="it-IT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valori in milioni di euro</a:t>
                      </a:r>
                      <a:endParaRPr lang="it-IT" sz="10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i="1" dirty="0" smtClean="0"/>
                        <a:t>consuntivo 2012</a:t>
                      </a:r>
                      <a:endParaRPr lang="it-IT" sz="1000" i="1" dirty="0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variazione % 2012/11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consuntivo</a:t>
                      </a:r>
                      <a:br>
                        <a:rPr lang="it-IT" sz="1000" i="1" dirty="0" smtClean="0"/>
                      </a:br>
                      <a:r>
                        <a:rPr lang="it-IT" sz="1000" i="1" dirty="0" smtClean="0"/>
                        <a:t>2013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variazione % 2013/12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proiezione</a:t>
                      </a:r>
                      <a:r>
                        <a:rPr lang="it-IT" sz="1000" i="1" baseline="0" dirty="0" smtClean="0"/>
                        <a:t> </a:t>
                      </a:r>
                      <a:r>
                        <a:rPr lang="it-IT" sz="1000" i="1" dirty="0" smtClean="0"/>
                        <a:t>% 2014/13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kern="1200" baseline="0" dirty="0" err="1" smtClean="0"/>
                        <a:t>Sell-in</a:t>
                      </a:r>
                      <a:r>
                        <a:rPr lang="it-IT" sz="1000" b="1" kern="1200" baseline="0" dirty="0" smtClean="0"/>
                        <a:t> Italia</a:t>
                      </a:r>
                      <a:r>
                        <a:rPr lang="it-IT" sz="800" dirty="0" smtClean="0"/>
                        <a:t> (f</a:t>
                      </a:r>
                      <a:r>
                        <a:rPr lang="it-IT" sz="800" b="1" i="0" u="none" strike="noStrike" baseline="0" dirty="0" smtClean="0"/>
                        <a:t>atturato)</a:t>
                      </a:r>
                      <a:endParaRPr lang="it-IT" sz="1000" b="1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6.180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-1,8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6.100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-1,2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-1,1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kern="1200" baseline="0" dirty="0" smtClean="0"/>
                        <a:t>Canali tradizionali</a:t>
                      </a:r>
                      <a:endParaRPr lang="it-IT" sz="10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5.419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-1,2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5.400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-0,3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-0,7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kern="1200" baseline="0" dirty="0" smtClean="0"/>
                        <a:t>Canali professionali</a:t>
                      </a:r>
                      <a:endParaRPr lang="it-IT" sz="10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761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-5,7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700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-7,7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-3,9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b="1" kern="1200" baseline="0" dirty="0" smtClean="0"/>
                        <a:t>Esportazioni</a:t>
                      </a:r>
                      <a:endParaRPr lang="it-IT" sz="1000" b="1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2.860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7,1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3.180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11,0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7,0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b="1" i="0" kern="1200" baseline="0" dirty="0" smtClean="0">
                          <a:solidFill>
                            <a:schemeClr val="tx1"/>
                          </a:solidFill>
                        </a:rPr>
                        <a:t>Fatturato globale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9.040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9.280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Grafico 25"/>
          <p:cNvGraphicFramePr/>
          <p:nvPr/>
        </p:nvGraphicFramePr>
        <p:xfrm>
          <a:off x="466725" y="1529492"/>
          <a:ext cx="2707257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fico 26"/>
          <p:cNvGraphicFramePr/>
          <p:nvPr/>
        </p:nvGraphicFramePr>
        <p:xfrm>
          <a:off x="3223134" y="1529492"/>
          <a:ext cx="2707257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fico 27"/>
          <p:cNvGraphicFramePr/>
          <p:nvPr/>
        </p:nvGraphicFramePr>
        <p:xfrm>
          <a:off x="5966722" y="1529492"/>
          <a:ext cx="2707257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e 28"/>
          <p:cNvSpPr/>
          <p:nvPr/>
        </p:nvSpPr>
        <p:spPr>
          <a:xfrm>
            <a:off x="6148510" y="4151562"/>
            <a:ext cx="1620000" cy="162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418510" y="4691562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6688510" y="5231562"/>
            <a:ext cx="540000" cy="540000"/>
          </a:xfrm>
          <a:prstGeom prst="ellipse">
            <a:avLst/>
          </a:prstGeom>
          <a:solidFill>
            <a:srgbClr val="D1D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6963508" y="5533298"/>
            <a:ext cx="173281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963508" y="5061444"/>
            <a:ext cx="173281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963508" y="4589590"/>
            <a:ext cx="173281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7447817" y="5350125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34% </a:t>
            </a:r>
            <a:r>
              <a:rPr lang="it-IT" sz="900" i="1" dirty="0" smtClean="0"/>
              <a:t>esportazioni</a:t>
            </a:r>
            <a:endParaRPr lang="it-IT" sz="900" i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447817" y="4876255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66% </a:t>
            </a:r>
            <a:r>
              <a:rPr lang="it-IT" sz="900" i="1" dirty="0" smtClean="0"/>
              <a:t>interno</a:t>
            </a:r>
            <a:endParaRPr lang="it-IT" sz="900" i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447817" y="4407149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+2,6% </a:t>
            </a:r>
            <a:r>
              <a:rPr lang="it-IT" sz="900" i="1" dirty="0" smtClean="0"/>
              <a:t>globale</a:t>
            </a:r>
            <a:endParaRPr lang="it-IT" sz="900" i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438900" y="3857625"/>
            <a:ext cx="1038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prstClr val="black"/>
                </a:solidFill>
                <a:latin typeface="+mn-lt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0429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Popolazioni in crescita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9096" y="5577022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banca dati OECD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796662" y="1730234"/>
          <a:ext cx="3053884" cy="32444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"/>
                <a:gridCol w="1588607"/>
                <a:gridCol w="855677"/>
              </a:tblGrid>
              <a:tr h="3722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 err="1" smtClean="0">
                          <a:latin typeface="+mn-lt"/>
                        </a:rPr>
                        <a:t>rank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 smtClean="0"/>
                        <a:t>Stato</a:t>
                      </a:r>
                      <a:endParaRPr lang="it-IT" sz="1050" b="0" i="1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 err="1" smtClean="0">
                          <a:latin typeface="+mn-lt"/>
                        </a:rPr>
                        <a:t>n°</a:t>
                      </a:r>
                      <a:r>
                        <a:rPr lang="it-IT" sz="1050" b="0" i="0" u="none" strike="noStrike" baseline="0" dirty="0" smtClean="0">
                          <a:latin typeface="+mn-lt"/>
                        </a:rPr>
                        <a:t> abitanti </a:t>
                      </a:r>
                      <a:br>
                        <a:rPr lang="it-IT" sz="1050" b="0" i="0" u="none" strike="noStrike" baseline="0" dirty="0" smtClean="0">
                          <a:latin typeface="+mn-lt"/>
                        </a:rPr>
                      </a:br>
                      <a:r>
                        <a:rPr lang="it-IT" sz="1050" b="0" i="0" u="none" strike="noStrike" baseline="0" dirty="0" smtClean="0">
                          <a:latin typeface="+mn-lt"/>
                        </a:rPr>
                        <a:t>nel 2013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China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1.349.585.838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India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1.220.800.359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European </a:t>
                      </a:r>
                      <a:r>
                        <a:rPr lang="it-IT" sz="1050" u="none" strike="noStrike" dirty="0" err="1"/>
                        <a:t>Union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509.365.627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4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United</a:t>
                      </a:r>
                      <a:r>
                        <a:rPr lang="it-IT" sz="1050" u="none" strike="noStrike" dirty="0"/>
                        <a:t> </a:t>
                      </a:r>
                      <a:r>
                        <a:rPr lang="it-IT" sz="1050" u="none" strike="noStrike" dirty="0" err="1"/>
                        <a:t>States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316.668.567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/>
                        <a:t>Indonesia</a:t>
                      </a:r>
                      <a:endParaRPr lang="it-IT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/>
                        <a:t>251.160.124</a:t>
                      </a:r>
                      <a:endParaRPr lang="it-IT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6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Brazil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201.009.622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Pakistan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193.238.868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Nigeria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174.507.539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Bangladesh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163.654.860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Russia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142.500.482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11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Japan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127.253.075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Mexico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116.220.947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Philippines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105.720.644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14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Ethiopia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93.877.025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Vietnam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92.477.857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596874" y="2097249"/>
          <a:ext cx="3162942" cy="284386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96578"/>
                <a:gridCol w="1711354"/>
                <a:gridCol w="755010"/>
              </a:tblGrid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16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Egypt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85.294.388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Germany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81.147.265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Turkey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80.694.485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Iran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79.853.900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Congo, Democratic Republic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75.507.308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/>
                        <a:t>21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/>
                        <a:t>Thailand</a:t>
                      </a:r>
                      <a:endParaRPr lang="it-IT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/>
                        <a:t>67.448.120</a:t>
                      </a:r>
                      <a:endParaRPr lang="it-IT" sz="105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France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65.951.611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United Kingdom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63.395.574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solidFill>
                            <a:srgbClr val="FF0000"/>
                          </a:solidFill>
                        </a:rPr>
                        <a:t>Italy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solidFill>
                            <a:srgbClr val="FF0000"/>
                          </a:solidFill>
                        </a:rPr>
                        <a:t>61.482.297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Burma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55.167.330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/>
                        <a:t>26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Korea, South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48.955.203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South Africa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48.601.098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Tanzania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48.261.942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Spain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/>
                        <a:t>47.370.542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30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Colombia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/>
                        <a:t>45.745.783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PIL – crescita annua media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9096" y="5577022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banca dati OECD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50" y="1435892"/>
            <a:ext cx="7994710" cy="409545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Rettangolo arrotondato 5"/>
          <p:cNvSpPr/>
          <p:nvPr/>
        </p:nvSpPr>
        <p:spPr>
          <a:xfrm rot="8016527">
            <a:off x="2035324" y="4919712"/>
            <a:ext cx="266462" cy="1266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 rot="8016527">
            <a:off x="3378961" y="4937888"/>
            <a:ext cx="266462" cy="1266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 rot="5400000">
            <a:off x="7633983" y="4538447"/>
            <a:ext cx="251665" cy="9227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 rot="8016527">
            <a:off x="6752733" y="4939288"/>
            <a:ext cx="266462" cy="1266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0429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Andamento delle esportazioni globali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9096" y="5577022"/>
            <a:ext cx="4243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</a:t>
            </a:r>
            <a:b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International Monetary Fund, World Economic Outlook Database, October 2013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41767" y="1635847"/>
          <a:ext cx="8182115" cy="3531769"/>
        </p:xfrm>
        <a:graphic>
          <a:graphicData uri="http://schemas.openxmlformats.org/drawingml/2006/table">
            <a:tbl>
              <a:tblPr/>
              <a:tblGrid>
                <a:gridCol w="2787315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</a:tblGrid>
              <a:tr h="24047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Country Group Name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World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economies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+mn-lt"/>
                        </a:rPr>
                        <a:t>Euro area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Major </a:t>
                      </a:r>
                      <a:r>
                        <a:rPr lang="it-IT" sz="1000" b="1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1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+mn-lt"/>
                        </a:rPr>
                        <a:t>economies</a:t>
                      </a:r>
                      <a:r>
                        <a:rPr lang="it-IT" sz="1000" b="1" i="0" u="none" strike="noStrike" dirty="0">
                          <a:latin typeface="+mn-lt"/>
                        </a:rPr>
                        <a:t> (G7)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Other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economies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+mn-lt"/>
                        </a:rPr>
                        <a:t>European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Union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+mn-lt"/>
                        </a:rPr>
                        <a:t>Emerging market and developing economies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Central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and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eastern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Europe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Commonwealth of Independent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Developing 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22,9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ASEAN-5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Latin America and the Caribbean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Middle East, North Africa, Afghanistan, and 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Middle East and North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Sub-Saharan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285064" y="5559533"/>
            <a:ext cx="3389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ASEAN-5: Indonesia, Malesia, Filippine, Singapore, Thailandia</a:t>
            </a:r>
          </a:p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G7: Stati Uniti, Giappone, Germania, Francia, Regno Unito, Italia,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0429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Storico export cosmetico italiano nel mondo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76756" y="5207906"/>
            <a:ext cx="594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</a:p>
          <a:p>
            <a:pPr algn="r"/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it-IT" sz="800" i="1" dirty="0" smtClean="0">
                <a:solidFill>
                  <a:schemeClr val="bg1">
                    <a:lumMod val="50000"/>
                  </a:schemeClr>
                </a:solidFill>
              </a:rPr>
              <a:t>ASEAN comprende: Birmania, Brunei, Cambogia, Filippine, Indonesia, Laos, Malesia, Singapore, Tailandia, Vietnam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26378" y="1740792"/>
          <a:ext cx="7989118" cy="30130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5574"/>
                <a:gridCol w="1043924"/>
                <a:gridCol w="1043924"/>
                <a:gridCol w="1043924"/>
                <a:gridCol w="1043924"/>
                <a:gridCol w="1043924"/>
                <a:gridCol w="1043924"/>
              </a:tblGrid>
              <a:tr h="421638">
                <a:tc>
                  <a:txBody>
                    <a:bodyPr/>
                    <a:lstStyle/>
                    <a:p>
                      <a:pPr algn="l" fontAlgn="b"/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8283" marR="8283" marT="82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u="none" strike="noStrike" dirty="0"/>
                        <a:t>2009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u="none" strike="noStrike" dirty="0"/>
                        <a:t>2010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u="none" strike="noStrike" dirty="0"/>
                        <a:t>2011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u="none" strike="noStrike" dirty="0"/>
                        <a:t>2012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 smtClean="0"/>
                        <a:t>2013</a:t>
                      </a:r>
                      <a:endParaRPr lang="it-IT" sz="1050" b="0" i="1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 smtClean="0"/>
                        <a:t>confronto</a:t>
                      </a:r>
                      <a:r>
                        <a:rPr lang="it-IT" sz="1050" u="none" strike="noStrike" baseline="0" dirty="0" smtClean="0"/>
                        <a:t> ‘</a:t>
                      </a:r>
                      <a:r>
                        <a:rPr lang="it-IT" sz="1050" u="none" strike="noStrike" dirty="0" smtClean="0"/>
                        <a:t>09-’13</a:t>
                      </a:r>
                      <a:endParaRPr lang="it-IT" sz="1050" b="0" i="1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8283" marR="8283" marT="8283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Hong Kong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115,9%</a:t>
                      </a:r>
                    </a:p>
                  </a:txBody>
                  <a:tcPr marL="9525" marR="9525" marT="9525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Giappone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Cina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80,6%</a:t>
                      </a:r>
                    </a:p>
                  </a:txBody>
                  <a:tcPr marL="9525" marR="9525" marT="9525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ASEAN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49,1%</a:t>
                      </a:r>
                    </a:p>
                  </a:txBody>
                  <a:tcPr marL="9525" marR="9525" marT="9525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Malesia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47,0%</a:t>
                      </a:r>
                    </a:p>
                  </a:txBody>
                  <a:tcPr marL="9525" marR="9525" marT="9525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Thailandia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47,6%</a:t>
                      </a:r>
                    </a:p>
                  </a:txBody>
                  <a:tcPr marL="9525" marR="9525" marT="9525" marB="0" anchor="ctr"/>
                </a:tc>
              </a:tr>
              <a:tr h="3702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Indonesia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0429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Malesia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18621" y="1644242"/>
          <a:ext cx="3266114" cy="220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309"/>
                <a:gridCol w="656805"/>
              </a:tblGrid>
              <a:tr h="365145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05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176213" lvl="1" indent="0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Popolazione (milioni)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>
                        <a:tabLst/>
                      </a:pP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var. % PIL (’13/’12)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esportazioni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importazioni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Importazioni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di cosmetici (</a:t>
                      </a:r>
                      <a:r>
                        <a:rPr lang="it-IT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)*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Esportazioni italiane di cosmetici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3" name="Connettore 1 12"/>
          <p:cNvCxnSpPr/>
          <p:nvPr/>
        </p:nvCxnSpPr>
        <p:spPr>
          <a:xfrm>
            <a:off x="4820445" y="1661023"/>
            <a:ext cx="0" cy="39847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86076" y="5587069"/>
            <a:ext cx="416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* dato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United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Nations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Merchandise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- codice SITC (rev.4) 553 (</a:t>
            </a: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Perfumery, cosmetic or toilet preparations (excluding soaps)</a:t>
            </a:r>
            <a:b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 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Economist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Intelligence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2466" name="Picture 2" descr="http://upload.wikimedia.org/wikipedia/commons/thumb/6/64/LocationMalaysia.svg/640px-LocationMalays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02" y="2033798"/>
            <a:ext cx="4150988" cy="2075494"/>
          </a:xfrm>
          <a:prstGeom prst="rect">
            <a:avLst/>
          </a:prstGeom>
          <a:noFill/>
        </p:spPr>
      </p:pic>
      <p:graphicFrame>
        <p:nvGraphicFramePr>
          <p:cNvPr id="10" name="Grafico 9"/>
          <p:cNvGraphicFramePr/>
          <p:nvPr/>
        </p:nvGraphicFramePr>
        <p:xfrm>
          <a:off x="5272914" y="4048584"/>
          <a:ext cx="3314826" cy="17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595903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Uscite di prodotti cosmetici ’08-’13: </a:t>
            </a:r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Malesia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6078" y="5837081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GNPD (Mintel)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4664279" y="4009938"/>
          <a:ext cx="4102216" cy="172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17903" y="1601117"/>
          <a:ext cx="3225800" cy="357187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smtClean="0">
                          <a:latin typeface="Arial"/>
                        </a:rPr>
                        <a:t>Indonesia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tot. 4.570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Sub-Category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Face/Neck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938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20,5%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Body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386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4,4%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Shower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Products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278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6,1%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/>
                        </a:rPr>
                        <a:t>Shampoo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256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5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,6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err="1" smtClean="0">
                          <a:latin typeface="Arial"/>
                        </a:rPr>
                        <a:t>Lip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Colour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Cosmetics -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Lip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Colour</a:t>
                      </a:r>
                      <a:endParaRPr lang="it-IT" sz="1000" b="0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253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Package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1.552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34,0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Tube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1.408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30,8%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Case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350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7,7%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318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7,0%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Flexible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sachet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250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Claims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Botanical/Herbal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1.730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37,9%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Moisturising / Hydrating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1.662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36,4%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err="1" smtClean="0">
                          <a:latin typeface="Arial"/>
                        </a:rPr>
                        <a:t>Long-Lasting</a:t>
                      </a:r>
                      <a:endParaRPr lang="it-IT" sz="1000" b="0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830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18,2%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Vitamin/Mineral Fortified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755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16,5%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Brightening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/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Illuminating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704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15,4%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762733" y="1596311"/>
          <a:ext cx="3225800" cy="210502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err="1">
                          <a:latin typeface="Arial"/>
                        </a:rPr>
                        <a:t>Launch</a:t>
                      </a:r>
                      <a:r>
                        <a:rPr lang="it-IT" sz="1000" b="1" i="0" u="none" strike="noStrike" dirty="0">
                          <a:latin typeface="Arial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Arial"/>
                        </a:rPr>
                        <a:t>Type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2.789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61,0%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Variety/Range Extension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1.336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29,2%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Packaging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218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4,8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Formulation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159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Relaunch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68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Store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Specialist Retailer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1.582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34,6%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Drug</a:t>
                      </a:r>
                      <a:r>
                        <a:rPr lang="it-IT" sz="1000" b="0" i="0" u="none" strike="noStrike" baseline="0" dirty="0" smtClean="0">
                          <a:latin typeface="Arial"/>
                        </a:rPr>
                        <a:t> Store/</a:t>
                      </a:r>
                      <a:r>
                        <a:rPr lang="it-IT" sz="1000" b="0" i="0" u="none" strike="noStrike" baseline="0" dirty="0" err="1" smtClean="0">
                          <a:latin typeface="Arial"/>
                        </a:rPr>
                        <a:t>Pharmacy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904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19,8%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Traditional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Retailer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214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4,7%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Convenience</a:t>
                      </a:r>
                      <a:r>
                        <a:rPr lang="it-IT" sz="10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Store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194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4,2%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/>
                        </a:rPr>
                        <a:t>Mass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Merchandise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/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Hypermarket</a:t>
                      </a:r>
                      <a:endParaRPr lang="it-IT" sz="1000" b="0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61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1,3%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22" y="301532"/>
            <a:ext cx="1283515" cy="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0429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Thailandia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18621" y="1644242"/>
          <a:ext cx="3266114" cy="220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309"/>
                <a:gridCol w="656805"/>
              </a:tblGrid>
              <a:tr h="365145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05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176213" lvl="1" indent="0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Popolazione (milioni)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>
                        <a:tabLst/>
                      </a:pP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var. % PIL (’13/’12)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esportazioni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importazioni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Importazioni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di cosmetici (</a:t>
                      </a:r>
                      <a:r>
                        <a:rPr lang="it-IT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)*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623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Esportazioni italiane di cosmetici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3" name="Connettore 1 12"/>
          <p:cNvCxnSpPr/>
          <p:nvPr/>
        </p:nvCxnSpPr>
        <p:spPr>
          <a:xfrm>
            <a:off x="4820445" y="1661023"/>
            <a:ext cx="0" cy="39847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afico 16"/>
          <p:cNvGraphicFramePr/>
          <p:nvPr/>
        </p:nvGraphicFramePr>
        <p:xfrm>
          <a:off x="5272914" y="4048584"/>
          <a:ext cx="3314826" cy="17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>
          <a:xfrm>
            <a:off x="386076" y="5587069"/>
            <a:ext cx="416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dato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United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Nations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Merchandise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- codice SITC (rev.4) 553 (</a:t>
            </a: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Perfumery, cosmetic or toilet preparations (excluding soaps) - http://comtrade.un.org/data/</a:t>
            </a:r>
            <a:b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 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Economist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Intelligence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://upload.wikimedia.org/wikipedia/commons/thumb/6/63/LocationThailand.svg/640px-LocationThailan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26" y="2321449"/>
            <a:ext cx="3997762" cy="199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595903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Uscite di prodotti cosmetici ’08-’13: </a:t>
            </a:r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Thailandia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6078" y="5837081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GNPD (Mintel)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4664279" y="4009938"/>
          <a:ext cx="4102216" cy="172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17903" y="1601117"/>
          <a:ext cx="3225800" cy="372427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smtClean="0">
                          <a:latin typeface="Arial"/>
                        </a:rPr>
                        <a:t>Indonesia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tot. 8.179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Sub-Category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Face/</a:t>
                      </a:r>
                      <a:r>
                        <a:rPr lang="it-IT" sz="1000" b="0" i="0" u="none" strike="noStrike" dirty="0" err="1">
                          <a:latin typeface="Arial"/>
                        </a:rPr>
                        <a:t>Neck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1.180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Body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976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err="1" smtClean="0">
                          <a:latin typeface="Arial"/>
                        </a:rPr>
                        <a:t>Shower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Products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878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latin typeface="Arial"/>
                        </a:rPr>
                        <a:t>Shampoo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608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err="1" smtClean="0">
                          <a:latin typeface="Arial"/>
                        </a:rPr>
                        <a:t>Lip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Colour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Cosmetics -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Lip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Colour</a:t>
                      </a:r>
                      <a:endParaRPr lang="it-IT" sz="1000" b="0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505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Package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Arial"/>
                        </a:rPr>
                        <a:t>Bottle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3.315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Tube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2.345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Case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675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629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299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Claims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Botanical/Herbal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4.108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50,2%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Moisturising / Hydrating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3.719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45,5%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Vitamin/Mineral Fortified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1.926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23,5%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Brightening / Illuminating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1.774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21,7%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Long-Lasting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1.569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19,2%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762733" y="1596311"/>
          <a:ext cx="3225800" cy="210502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err="1">
                          <a:latin typeface="Arial"/>
                        </a:rPr>
                        <a:t>Launch</a:t>
                      </a:r>
                      <a:r>
                        <a:rPr lang="it-IT" sz="1000" b="1" i="0" u="none" strike="noStrike" dirty="0">
                          <a:latin typeface="Arial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Arial"/>
                        </a:rPr>
                        <a:t>Type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New </a:t>
                      </a:r>
                      <a:r>
                        <a:rPr lang="it-IT" sz="1000" b="0" i="0" u="none" strike="noStrike" dirty="0" err="1">
                          <a:latin typeface="Arial"/>
                        </a:rPr>
                        <a:t>Product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5.103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62,4%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New </a:t>
                      </a:r>
                      <a:r>
                        <a:rPr lang="it-IT" sz="1000" b="0" i="0" u="none" strike="noStrike" dirty="0" err="1">
                          <a:latin typeface="Arial"/>
                        </a:rPr>
                        <a:t>Variety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/</a:t>
                      </a:r>
                      <a:r>
                        <a:rPr lang="it-IT" sz="1000" b="0" i="0" u="none" strike="noStrike" dirty="0" err="1">
                          <a:latin typeface="Arial"/>
                        </a:rPr>
                        <a:t>Range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Arial"/>
                        </a:rPr>
                        <a:t>Extension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2.096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25,6%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Packaging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590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7,2%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Relaunch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223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2,7%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/>
                        </a:rPr>
                        <a:t>New Formulation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167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2,0%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Store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Department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Store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1.757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21,5%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Drug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Store/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Pharmacy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1.416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17,3%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latin typeface="Arial"/>
                        </a:rPr>
                        <a:t>Mass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Merchandise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/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Hypermarket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845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10,3%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smtClean="0">
                          <a:latin typeface="Arial"/>
                        </a:rPr>
                        <a:t>Supermarket</a:t>
                      </a:r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632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7,7%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Specialist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dirty="0" err="1" smtClean="0">
                          <a:latin typeface="Arial"/>
                        </a:rPr>
                        <a:t>Retailer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520 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6,4%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22" y="301532"/>
            <a:ext cx="1283515" cy="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0429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Indonesia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18621" y="1644242"/>
          <a:ext cx="3266114" cy="220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309"/>
                <a:gridCol w="656805"/>
              </a:tblGrid>
              <a:tr h="365145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05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176213" lvl="1" indent="0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Popolazione (milioni)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254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>
                        <a:tabLst/>
                      </a:pP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var. % PIL (’13/’12)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esportazioni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importazioni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Importazioni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di cosmetici (</a:t>
                      </a:r>
                      <a:r>
                        <a:rPr lang="it-IT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)*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Esportazioni italiane di cosmetici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3" name="Connettore 1 12"/>
          <p:cNvCxnSpPr/>
          <p:nvPr/>
        </p:nvCxnSpPr>
        <p:spPr>
          <a:xfrm>
            <a:off x="4820445" y="1661023"/>
            <a:ext cx="0" cy="39847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afico 16"/>
          <p:cNvGraphicFramePr/>
          <p:nvPr/>
        </p:nvGraphicFramePr>
        <p:xfrm>
          <a:off x="5272914" y="4048584"/>
          <a:ext cx="3314826" cy="17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8" name="Picture 4" descr="File:Indonesia (orthographic projection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36" y="1637950"/>
            <a:ext cx="3593466" cy="36000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86076" y="5587069"/>
            <a:ext cx="416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* dato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United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Nations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Merchandise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- codice SITC (rev.4) 553 (</a:t>
            </a: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Perfumery, cosmetic or toilet preparations (excluding soaps)</a:t>
            </a:r>
            <a:b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 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Economist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Intelligence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595903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Uscite di prodotti cosmetici ’08-’13: </a:t>
            </a:r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Indonesia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6078" y="5837081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GNPD (Mintel)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4664279" y="4009938"/>
          <a:ext cx="4102216" cy="172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17903" y="1601117"/>
          <a:ext cx="3225800" cy="357187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smtClean="0">
                          <a:latin typeface="Arial"/>
                        </a:rPr>
                        <a:t>Indonesia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tot. 5.291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Sub-Category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Face/Neck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Body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10,8%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Lip Colour Cosmetics - Lip Colour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Shower Products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Shampoo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Package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1.907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Tube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1.413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Case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7,7%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Carton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Claims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Botanical/Herbal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2.591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49,0%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Moisturising / Hydrating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1.966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37,2%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Ethical -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1.092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Vitamin/Mineral Fortified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954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18,0%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Long-Lasting*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927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762733" y="1596311"/>
          <a:ext cx="3225800" cy="210502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err="1">
                          <a:latin typeface="Arial"/>
                        </a:rPr>
                        <a:t>Launch</a:t>
                      </a:r>
                      <a:r>
                        <a:rPr lang="it-IT" sz="1000" b="1" i="0" u="none" strike="noStrike" dirty="0">
                          <a:latin typeface="Arial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Arial"/>
                        </a:rPr>
                        <a:t>Type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3.004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56,8%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Variety/Range Extension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1.503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28,4%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Packaging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Formulation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Relaunch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Store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Specialist Retailer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1.078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Mass Merchandise/Hypermarket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Department Store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15,4%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Supermarket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Direct Selling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22" y="301532"/>
            <a:ext cx="1283515" cy="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La destinazione dei fatturati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12" name="Grafico 11"/>
          <p:cNvGraphicFramePr/>
          <p:nvPr/>
        </p:nvGraphicFramePr>
        <p:xfrm>
          <a:off x="405585" y="1696596"/>
          <a:ext cx="6196551" cy="357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arrotondato 12"/>
          <p:cNvSpPr/>
          <p:nvPr/>
        </p:nvSpPr>
        <p:spPr>
          <a:xfrm>
            <a:off x="7195521" y="2238497"/>
            <a:ext cx="1450974" cy="2508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139032" y="2325855"/>
            <a:ext cx="1540516" cy="2308324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34%</a:t>
            </a:r>
          </a:p>
          <a:p>
            <a:pPr algn="ctr">
              <a:lnSpc>
                <a:spcPct val="150000"/>
              </a:lnSpc>
            </a:pPr>
            <a:r>
              <a:rPr lang="it-IT" sz="1200" b="1" i="1" dirty="0" smtClean="0"/>
              <a:t>è il peso delle esportazioni </a:t>
            </a:r>
            <a:br>
              <a:rPr lang="it-IT" sz="1200" b="1" i="1" dirty="0" smtClean="0"/>
            </a:br>
            <a:r>
              <a:rPr lang="it-IT" sz="1200" b="1" i="1" dirty="0" smtClean="0"/>
              <a:t>sul valore della produzione italiana </a:t>
            </a:r>
            <a:br>
              <a:rPr lang="it-IT" sz="1200" b="1" i="1" dirty="0" smtClean="0"/>
            </a:br>
            <a:r>
              <a:rPr lang="it-IT" sz="1200" b="1" i="1" dirty="0" smtClean="0"/>
              <a:t>di cosmetici </a:t>
            </a:r>
            <a:br>
              <a:rPr lang="it-IT" sz="1200" b="1" i="1" dirty="0" smtClean="0"/>
            </a:br>
            <a:r>
              <a:rPr lang="it-IT" sz="1200" b="1" i="1" dirty="0" smtClean="0"/>
              <a:t>nel 2013</a:t>
            </a:r>
            <a:endParaRPr lang="it-IT" sz="1200" b="1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4637" y="5627613"/>
            <a:ext cx="3138490" cy="253916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it-IT" sz="1000" i="1" dirty="0" smtClean="0"/>
              <a:t>vendite Italia	           vendite Estero</a:t>
            </a:r>
            <a:endParaRPr lang="it-IT" sz="1100" i="1" dirty="0"/>
          </a:p>
        </p:txBody>
      </p:sp>
      <p:sp>
        <p:nvSpPr>
          <p:cNvPr id="18" name="Rettangolo 17"/>
          <p:cNvSpPr/>
          <p:nvPr/>
        </p:nvSpPr>
        <p:spPr>
          <a:xfrm>
            <a:off x="455888" y="5661261"/>
            <a:ext cx="152400" cy="152400"/>
          </a:xfrm>
          <a:prstGeom prst="rect">
            <a:avLst/>
          </a:prstGeom>
          <a:solidFill>
            <a:srgbClr val="00499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9" name="Rettangolo 18"/>
          <p:cNvSpPr/>
          <p:nvPr/>
        </p:nvSpPr>
        <p:spPr>
          <a:xfrm>
            <a:off x="1683343" y="5663484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Top 5 claim nel packaging cosmetico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380999" y="5892382"/>
            <a:ext cx="3486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Penetrazione % sul totale claim nei prodotti cosmetici per l’anno di riferimento</a:t>
            </a:r>
          </a:p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Mintel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07" y="1048198"/>
            <a:ext cx="8842052" cy="46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6393995" y="6351588"/>
            <a:ext cx="2081213" cy="220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Nome Cognome</a:t>
            </a:r>
          </a:p>
        </p:txBody>
      </p:sp>
      <p:sp>
        <p:nvSpPr>
          <p:cNvPr id="307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4317658" y="6440692"/>
            <a:ext cx="5222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C135A63-6C0E-4298-A237-A6BA066EEFFA}" type="slidenum">
              <a:rPr lang="it-IT"/>
              <a:pPr/>
              <a:t>31</a:t>
            </a:fld>
            <a:endParaRPr lang="it-IT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 flipV="1">
            <a:off x="827088" y="20669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9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396988" y="2420938"/>
            <a:ext cx="28797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300"/>
              </a:lnSpc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Scenari internazionali</a:t>
            </a: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714875" y="2278063"/>
            <a:ext cx="3502199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eaLnBrk="1" hangingPunct="1">
              <a:lnSpc>
                <a:spcPts val="2300"/>
              </a:lnSpc>
            </a:pPr>
            <a:endParaRPr lang="it-IT" sz="16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600" i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6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Grazie per l’attenzione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4555222" y="2324100"/>
            <a:ext cx="0" cy="3648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1414451" y="2143125"/>
            <a:ext cx="3019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bg1"/>
                </a:solidFill>
                <a:latin typeface="+mn-lt"/>
              </a:rPr>
              <a:t>Settembre 2014</a:t>
            </a:r>
            <a:endParaRPr lang="it-IT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magine 10" descr="Logo istituzionale_Cosmetica Italia no sfondo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373076" y="397190"/>
            <a:ext cx="4625052" cy="75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Mercato Italia 2013</a:t>
            </a:r>
            <a:endParaRPr lang="it-IT" b="0" i="1" kern="0" baseline="3000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1124314" y="1422166"/>
          <a:ext cx="6898547" cy="424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1922016" y="3657225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1.757</a:t>
            </a:r>
            <a:endParaRPr lang="it-IT" sz="1200" b="1" i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30996" y="3282575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2.113</a:t>
            </a:r>
            <a:endParaRPr lang="it-IT" sz="1200" b="1" i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969483" y="4997691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409</a:t>
            </a:r>
            <a:r>
              <a:rPr lang="it-IT" sz="800" b="1" baseline="80000" dirty="0" smtClean="0">
                <a:solidFill>
                  <a:schemeClr val="bg1"/>
                </a:solidFill>
              </a:rPr>
              <a:t>2</a:t>
            </a:r>
            <a:endParaRPr lang="it-IT" sz="1200" b="1" i="1" baseline="80000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987760" y="3305435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t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2.026</a:t>
            </a:r>
            <a:r>
              <a:rPr lang="it-IT" sz="700" b="1" baseline="80000" dirty="0" smtClean="0">
                <a:solidFill>
                  <a:schemeClr val="bg1"/>
                </a:solidFill>
              </a:rPr>
              <a:t>1</a:t>
            </a:r>
            <a:endParaRPr lang="it-IT" sz="1200" b="1" i="1" baseline="80000" dirty="0">
              <a:solidFill>
                <a:schemeClr val="bg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963135" y="1583183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4.295</a:t>
            </a:r>
            <a:endParaRPr lang="it-IT" sz="1200" b="1" i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175947" y="5092968"/>
            <a:ext cx="336772" cy="153888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68</a:t>
            </a:r>
            <a:r>
              <a:rPr lang="it-IT" sz="800" b="1" baseline="80000" dirty="0" smtClean="0">
                <a:solidFill>
                  <a:schemeClr val="bg1"/>
                </a:solidFill>
              </a:rPr>
              <a:t>2</a:t>
            </a:r>
            <a:endParaRPr lang="it-IT" sz="1200" b="1" i="1" dirty="0">
              <a:solidFill>
                <a:schemeClr val="bg1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031718" y="4905400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456</a:t>
            </a:r>
            <a:r>
              <a:rPr lang="it-IT" sz="800" b="1" baseline="80000" dirty="0" smtClean="0">
                <a:solidFill>
                  <a:schemeClr val="bg1"/>
                </a:solidFill>
              </a:rPr>
              <a:t>1</a:t>
            </a:r>
            <a:endParaRPr lang="it-IT" sz="1200" b="1" i="1" dirty="0">
              <a:solidFill>
                <a:schemeClr val="bg1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6026518" y="4650036"/>
            <a:ext cx="623153" cy="184666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524</a:t>
            </a:r>
            <a:endParaRPr lang="it-IT" sz="1200" b="1" i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4989866" y="4567285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589</a:t>
            </a:r>
            <a:endParaRPr lang="it-IT" sz="1200" b="1" i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055062" y="5102028"/>
            <a:ext cx="623153" cy="184666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242</a:t>
            </a:r>
            <a:endParaRPr lang="it-IT" sz="1200" b="1" i="1" dirty="0">
              <a:solidFill>
                <a:schemeClr val="bg1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897480" y="5632297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1. </a:t>
            </a:r>
            <a:r>
              <a:rPr lang="it-IT" sz="900" dirty="0" err="1" smtClean="0"/>
              <a:t>Super-iper</a:t>
            </a:r>
            <a:endParaRPr lang="it-IT" sz="900" i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900124" y="5763490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2. Erboristeria</a:t>
            </a:r>
            <a:endParaRPr lang="it-IT" sz="900" i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852485" y="5631343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1. Porta a porta</a:t>
            </a:r>
            <a:endParaRPr lang="it-IT" sz="900" i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5855129" y="5762536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2. Corrispondenza</a:t>
            </a:r>
            <a:endParaRPr lang="it-IT" sz="900" i="1" dirty="0"/>
          </a:p>
        </p:txBody>
      </p:sp>
      <p:sp>
        <p:nvSpPr>
          <p:cNvPr id="59" name="Pentagono 58"/>
          <p:cNvSpPr/>
          <p:nvPr/>
        </p:nvSpPr>
        <p:spPr>
          <a:xfrm rot="5400000">
            <a:off x="3802172" y="1359116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+0,1%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60" name="Pentagono 59"/>
          <p:cNvSpPr/>
          <p:nvPr/>
        </p:nvSpPr>
        <p:spPr>
          <a:xfrm rot="5400000">
            <a:off x="3114321" y="2958823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rgbClr val="004990"/>
                </a:solidFill>
              </a:rPr>
              <a:t>-3,8%</a:t>
            </a:r>
            <a:endParaRPr lang="it-IT" sz="1000" b="1" dirty="0">
              <a:solidFill>
                <a:srgbClr val="004990"/>
              </a:solidFill>
            </a:endParaRPr>
          </a:p>
        </p:txBody>
      </p:sp>
      <p:sp>
        <p:nvSpPr>
          <p:cNvPr id="61" name="Pentagono 60"/>
          <p:cNvSpPr/>
          <p:nvPr/>
        </p:nvSpPr>
        <p:spPr>
          <a:xfrm rot="5400000">
            <a:off x="2093277" y="3317597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+0,3%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62" name="Ritaglia angolo diagonale rettangolo 61"/>
          <p:cNvSpPr/>
          <p:nvPr/>
        </p:nvSpPr>
        <p:spPr>
          <a:xfrm rot="5400000">
            <a:off x="4423281" y="5033440"/>
            <a:ext cx="155091" cy="349914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+2,8%</a:t>
            </a:r>
            <a:endParaRPr lang="it-IT" sz="800" b="1" dirty="0">
              <a:solidFill>
                <a:schemeClr val="tx1"/>
              </a:solidFill>
            </a:endParaRPr>
          </a:p>
        </p:txBody>
      </p:sp>
      <p:sp>
        <p:nvSpPr>
          <p:cNvPr id="63" name="Pentagono 62"/>
          <p:cNvSpPr/>
          <p:nvPr/>
        </p:nvSpPr>
        <p:spPr>
          <a:xfrm rot="5400000">
            <a:off x="5186521" y="4200884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rgbClr val="004990"/>
                </a:solidFill>
              </a:rPr>
              <a:t>-8,4%</a:t>
            </a:r>
            <a:endParaRPr lang="it-IT" sz="1000" b="1" dirty="0">
              <a:solidFill>
                <a:srgbClr val="004990"/>
              </a:solidFill>
            </a:endParaRPr>
          </a:p>
        </p:txBody>
      </p:sp>
      <p:sp>
        <p:nvSpPr>
          <p:cNvPr id="64" name="Pentagono 63"/>
          <p:cNvSpPr/>
          <p:nvPr/>
        </p:nvSpPr>
        <p:spPr>
          <a:xfrm rot="5400000">
            <a:off x="7236301" y="4551406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rgbClr val="004990"/>
                </a:solidFill>
              </a:rPr>
              <a:t>-5,5%</a:t>
            </a:r>
            <a:endParaRPr lang="it-IT" sz="1000" b="1" dirty="0">
              <a:solidFill>
                <a:srgbClr val="004990"/>
              </a:solidFill>
            </a:endParaRPr>
          </a:p>
        </p:txBody>
      </p:sp>
      <p:sp>
        <p:nvSpPr>
          <p:cNvPr id="65" name="Pentagono 64"/>
          <p:cNvSpPr/>
          <p:nvPr/>
        </p:nvSpPr>
        <p:spPr>
          <a:xfrm rot="5400000">
            <a:off x="6207601" y="4284709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+4,4%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27" name="Ritaglia angolo diagonale rettangolo 26"/>
          <p:cNvSpPr/>
          <p:nvPr/>
        </p:nvSpPr>
        <p:spPr>
          <a:xfrm rot="5400000">
            <a:off x="4423281" y="3433241"/>
            <a:ext cx="155091" cy="349914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800" b="1" dirty="0" smtClean="0">
                <a:solidFill>
                  <a:srgbClr val="004990"/>
                </a:solidFill>
              </a:rPr>
              <a:t>-4,7%</a:t>
            </a:r>
            <a:endParaRPr lang="it-IT" sz="800" b="1" dirty="0">
              <a:solidFill>
                <a:srgbClr val="004990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7287800" y="1971412"/>
            <a:ext cx="1450974" cy="20804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231311" y="2150366"/>
            <a:ext cx="1540516" cy="1754326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9.522</a:t>
            </a:r>
          </a:p>
          <a:p>
            <a:pPr algn="ctr">
              <a:lnSpc>
                <a:spcPct val="150000"/>
              </a:lnSpc>
            </a:pPr>
            <a:r>
              <a:rPr lang="it-IT" sz="1200" b="1" i="1" dirty="0" smtClean="0">
                <a:solidFill>
                  <a:srgbClr val="336699"/>
                </a:solidFill>
              </a:rPr>
              <a:t>milioni di euro</a:t>
            </a:r>
            <a:r>
              <a:rPr lang="it-IT" sz="1200" b="1" i="1" dirty="0" smtClean="0"/>
              <a:t/>
            </a:r>
            <a:br>
              <a:rPr lang="it-IT" sz="1200" b="1" i="1" dirty="0" smtClean="0"/>
            </a:br>
            <a:r>
              <a:rPr lang="it-IT" sz="1200" b="1" i="1" dirty="0" smtClean="0"/>
              <a:t>valore dei consumi italiani di cosmetici </a:t>
            </a:r>
            <a:br>
              <a:rPr lang="it-IT" sz="1200" b="1" i="1" dirty="0" smtClean="0"/>
            </a:br>
            <a:r>
              <a:rPr lang="it-IT" sz="1200" b="1" i="1" dirty="0" smtClean="0"/>
              <a:t>nel 2013</a:t>
            </a:r>
            <a:endParaRPr lang="it-IT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Ripartizione dei consumi 2013 per canale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46350" y="1682537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6,2% </a:t>
            </a:r>
            <a:r>
              <a:rPr lang="it-IT" sz="1200" b="1" dirty="0" smtClean="0"/>
              <a:t>Acconciatura</a:t>
            </a:r>
            <a:endParaRPr lang="it-IT" sz="1200" b="1" dirty="0"/>
          </a:p>
        </p:txBody>
      </p:sp>
      <p:graphicFrame>
        <p:nvGraphicFramePr>
          <p:cNvPr id="36" name="Grafico 35"/>
          <p:cNvGraphicFramePr/>
          <p:nvPr/>
        </p:nvGraphicFramePr>
        <p:xfrm>
          <a:off x="2139192" y="1901971"/>
          <a:ext cx="4856622" cy="355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4062061" y="3279586"/>
            <a:ext cx="102305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%</a:t>
            </a:r>
            <a:endParaRPr lang="it-IT" sz="5400" b="1" i="1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20700" y="1851673"/>
            <a:ext cx="198692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2,5% </a:t>
            </a:r>
            <a:r>
              <a:rPr lang="it-IT" sz="1200" b="1" dirty="0" smtClean="0"/>
              <a:t>Saloni di bellezza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20700" y="2165067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0,7% </a:t>
            </a:r>
            <a:r>
              <a:rPr lang="it-IT" sz="1200" b="1" dirty="0" smtClean="0"/>
              <a:t>Corrispondenza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20700" y="2738131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4,8% </a:t>
            </a:r>
            <a:r>
              <a:rPr lang="it-IT" sz="1200" b="1" dirty="0" smtClean="0"/>
              <a:t>Porta a porta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916003" y="2243220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r"/>
            <a:r>
              <a:rPr lang="it-IT" sz="1200" b="1" dirty="0" smtClean="0"/>
              <a:t>Farmacia</a:t>
            </a:r>
            <a:r>
              <a:rPr lang="it-IT" sz="1200" dirty="0" smtClean="0"/>
              <a:t> 18,4%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916003" y="3881302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r"/>
            <a:r>
              <a:rPr lang="it-IT" sz="1200" b="1" dirty="0" smtClean="0"/>
              <a:t>Profumeria </a:t>
            </a:r>
            <a:r>
              <a:rPr lang="it-IT" sz="1200" dirty="0" smtClean="0"/>
              <a:t>22,2%</a:t>
            </a:r>
            <a:endParaRPr lang="it-IT" sz="1200" b="1" dirty="0"/>
          </a:p>
        </p:txBody>
      </p:sp>
      <p:cxnSp>
        <p:nvCxnSpPr>
          <p:cNvPr id="44" name="Connettore 1 43"/>
          <p:cNvCxnSpPr/>
          <p:nvPr/>
        </p:nvCxnSpPr>
        <p:spPr>
          <a:xfrm flipH="1">
            <a:off x="520702" y="2036084"/>
            <a:ext cx="325596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>
            <a:off x="520701" y="2350411"/>
            <a:ext cx="3089274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520702" y="2921595"/>
            <a:ext cx="202564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520702" y="3412450"/>
            <a:ext cx="2084386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5594350" y="2427238"/>
            <a:ext cx="304165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6149130" y="4067559"/>
            <a:ext cx="248687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520700" y="4387861"/>
            <a:ext cx="213995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40,8% </a:t>
            </a:r>
            <a:r>
              <a:rPr lang="it-IT" sz="1200" b="1" dirty="0" smtClean="0"/>
              <a:t>Grande distribuzione</a:t>
            </a:r>
            <a:endParaRPr lang="it-IT" sz="1200" b="1" dirty="0"/>
          </a:p>
        </p:txBody>
      </p:sp>
      <p:cxnSp>
        <p:nvCxnSpPr>
          <p:cNvPr id="52" name="Connettore 1 51"/>
          <p:cNvCxnSpPr/>
          <p:nvPr/>
        </p:nvCxnSpPr>
        <p:spPr>
          <a:xfrm flipH="1">
            <a:off x="520702" y="4574500"/>
            <a:ext cx="267334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2602706" y="2855238"/>
            <a:ext cx="546894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 flipV="1">
            <a:off x="2603500" y="2853046"/>
            <a:ext cx="0" cy="558799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520700" y="3225811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4,4% </a:t>
            </a:r>
            <a:r>
              <a:rPr lang="it-IT" sz="1200" b="1" dirty="0" smtClean="0"/>
              <a:t>Erboristeria</a:t>
            </a:r>
            <a:endParaRPr lang="it-IT" sz="1200" b="1" dirty="0"/>
          </a:p>
        </p:txBody>
      </p:sp>
      <p:cxnSp>
        <p:nvCxnSpPr>
          <p:cNvPr id="62" name="Connettore 1 61"/>
          <p:cNvCxnSpPr/>
          <p:nvPr/>
        </p:nvCxnSpPr>
        <p:spPr>
          <a:xfrm flipH="1">
            <a:off x="2546350" y="2502813"/>
            <a:ext cx="88265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2546348" y="2503001"/>
            <a:ext cx="0" cy="421174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3776668" y="2036276"/>
            <a:ext cx="0" cy="211932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V="1">
            <a:off x="4222682" y="1869895"/>
            <a:ext cx="0" cy="211932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2546351" y="1869393"/>
            <a:ext cx="1676399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Trend mercato Italia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variazioni % rispetto al periodo precedente di riferimento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7208520" y="2515314"/>
            <a:ext cx="1368743" cy="20939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208520" y="2515314"/>
            <a:ext cx="1368743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i="1" dirty="0" smtClean="0"/>
              <a:t>Continua il calo dei consumi </a:t>
            </a:r>
            <a:br>
              <a:rPr lang="it-IT" sz="1200" b="1" i="1" dirty="0" smtClean="0"/>
            </a:br>
            <a:r>
              <a:rPr lang="it-IT" sz="1200" b="1" i="1" dirty="0" smtClean="0"/>
              <a:t>nei canali professionali</a:t>
            </a:r>
            <a:endParaRPr lang="it-IT" sz="1200" b="1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208520" y="3772614"/>
            <a:ext cx="1368743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i="1" dirty="0" smtClean="0"/>
              <a:t>Il </a:t>
            </a:r>
            <a:r>
              <a:rPr lang="it-IT" sz="1200" b="1" i="1" dirty="0" err="1" smtClean="0"/>
              <a:t>contoterzismo</a:t>
            </a:r>
            <a:r>
              <a:rPr lang="it-IT" sz="1200" b="1" i="1" dirty="0" smtClean="0"/>
              <a:t> offre cauto ottimismo nel medio periodo</a:t>
            </a:r>
            <a:endParaRPr lang="it-IT" sz="1200" b="1" i="1" dirty="0"/>
          </a:p>
        </p:txBody>
      </p:sp>
      <p:sp>
        <p:nvSpPr>
          <p:cNvPr id="23" name="Freccia in su 22"/>
          <p:cNvSpPr/>
          <p:nvPr/>
        </p:nvSpPr>
        <p:spPr>
          <a:xfrm>
            <a:off x="7531895" y="3367167"/>
            <a:ext cx="281939" cy="365759"/>
          </a:xfrm>
          <a:prstGeom prst="upArrow">
            <a:avLst>
              <a:gd name="adj1" fmla="val 35000"/>
              <a:gd name="adj2" fmla="val 741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su 23"/>
          <p:cNvSpPr/>
          <p:nvPr/>
        </p:nvSpPr>
        <p:spPr>
          <a:xfrm flipV="1">
            <a:off x="7972424" y="3371929"/>
            <a:ext cx="281939" cy="365759"/>
          </a:xfrm>
          <a:prstGeom prst="upArrow">
            <a:avLst>
              <a:gd name="adj1" fmla="val 35000"/>
              <a:gd name="adj2" fmla="val 741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652631"/>
            <a:ext cx="6167633" cy="35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Evoluzione dei canali di distribuzione</a:t>
            </a:r>
            <a:endParaRPr lang="it-IT" b="0" i="1" kern="0" dirty="0" smtClean="0">
              <a:latin typeface="Calibri" pitchFamily="34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654341" y="2726422"/>
            <a:ext cx="7852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afico 22"/>
          <p:cNvGraphicFramePr/>
          <p:nvPr/>
        </p:nvGraphicFramePr>
        <p:xfrm>
          <a:off x="-203199" y="1392951"/>
          <a:ext cx="3811666" cy="26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1284242" y="2564229"/>
            <a:ext cx="8029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1976</a:t>
            </a:r>
            <a:endParaRPr lang="it-IT" sz="2000" b="1" i="1" dirty="0"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156783" y="2564229"/>
            <a:ext cx="8029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2006</a:t>
            </a:r>
            <a:endParaRPr lang="it-IT" sz="2000" b="1" i="1" dirty="0">
              <a:latin typeface="+mn-lt"/>
            </a:endParaRPr>
          </a:p>
        </p:txBody>
      </p:sp>
      <p:graphicFrame>
        <p:nvGraphicFramePr>
          <p:cNvPr id="27" name="Grafico 26"/>
          <p:cNvGraphicFramePr/>
          <p:nvPr/>
        </p:nvGraphicFramePr>
        <p:xfrm>
          <a:off x="5541883" y="1392951"/>
          <a:ext cx="3811666" cy="26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asellaDiTesto 27"/>
          <p:cNvSpPr txBox="1"/>
          <p:nvPr/>
        </p:nvSpPr>
        <p:spPr>
          <a:xfrm>
            <a:off x="7029324" y="2564229"/>
            <a:ext cx="8029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2013</a:t>
            </a:r>
            <a:endParaRPr lang="it-IT" sz="1400" b="1" i="1" baseline="30000" dirty="0">
              <a:latin typeface="+mn-lt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293279" y="4453891"/>
            <a:ext cx="108000" cy="10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2480309" y="4239724"/>
          <a:ext cx="419290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3"/>
                <a:gridCol w="1031875"/>
                <a:gridCol w="1031875"/>
                <a:gridCol w="1031875"/>
              </a:tblGrid>
              <a:tr h="112579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1976</a:t>
                      </a:r>
                      <a:endParaRPr lang="it-IT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2006</a:t>
                      </a:r>
                      <a:endParaRPr lang="it-IT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Farmacia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Profumeria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Altri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canali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40,8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Porta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 porta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9216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Corrispondenza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9216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Saloni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 bellezza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  <a:r>
                        <a:rPr lang="it-IT" sz="1100" b="0" i="0" u="none" strike="noStrike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,0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Acconciatura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it-IT" sz="1100" dirty="0" smtClean="0">
                          <a:latin typeface="Calibri" pitchFamily="34" charset="0"/>
                        </a:rPr>
                        <a:t>/</a:t>
                      </a:r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Erboristeria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it-IT" sz="1100" dirty="0" smtClean="0">
                          <a:latin typeface="Calibri" pitchFamily="34" charset="0"/>
                        </a:rPr>
                        <a:t>/</a:t>
                      </a:r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3" name="Ovale 32"/>
          <p:cNvSpPr/>
          <p:nvPr/>
        </p:nvSpPr>
        <p:spPr>
          <a:xfrm>
            <a:off x="2293279" y="4630104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2293279" y="4801554"/>
            <a:ext cx="108000" cy="108000"/>
          </a:xfrm>
          <a:prstGeom prst="ellipse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293279" y="4988086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2293279" y="5161918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2293279" y="533575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2293279" y="5507200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2293279" y="5685000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ripartizione % sul totale mercato Italia</a:t>
            </a:r>
          </a:p>
        </p:txBody>
      </p:sp>
      <p:graphicFrame>
        <p:nvGraphicFramePr>
          <p:cNvPr id="21" name="Grafico 20"/>
          <p:cNvGraphicFramePr/>
          <p:nvPr/>
        </p:nvGraphicFramePr>
        <p:xfrm>
          <a:off x="2669342" y="1392951"/>
          <a:ext cx="3811666" cy="26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 consumi cosmetici in Europa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461963" y="1554159"/>
          <a:ext cx="1747369" cy="42560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8237"/>
                <a:gridCol w="609132"/>
              </a:tblGrid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Germania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</a:t>
                      </a:r>
                      <a:r>
                        <a:rPr lang="it-IT" sz="1000" u="none" strike="noStrike" dirty="0" smtClean="0"/>
                        <a:t>12.896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Francia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</a:t>
                      </a:r>
                      <a:r>
                        <a:rPr lang="it-IT" sz="1000" u="none" strike="noStrike" dirty="0" smtClean="0"/>
                        <a:t>10.542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Regno </a:t>
                      </a:r>
                      <a:r>
                        <a:rPr lang="it-IT" sz="1000" u="none" strike="noStrike" dirty="0"/>
                        <a:t>Unito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</a:t>
                      </a:r>
                      <a:r>
                        <a:rPr lang="it-IT" sz="1000" u="none" strike="noStrike" dirty="0" smtClean="0"/>
                        <a:t>  9.936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Italia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9.522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Spagna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6.433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it-IT" sz="1000" u="none" strike="noStrike" dirty="0" smtClean="0"/>
                        <a:t>Polonia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2.862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Paesi Bassi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2.823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Svizzera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2.078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Belgio/Lussemburgo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2.023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Svezia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1.728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Austria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1.313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Portogallo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1.287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Norvegia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1.284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Danimarca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1.055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Romania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1.035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Finlandia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932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Grecia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816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Repubblica </a:t>
                      </a:r>
                      <a:r>
                        <a:rPr lang="it-IT" sz="1000" u="none" strike="noStrike" dirty="0"/>
                        <a:t>Ceca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758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Irlanda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733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Ungheria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654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Slovacchia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513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Bulgaria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316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Lituania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163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Slovenia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152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Estonia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110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638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Lettonia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 </a:t>
                      </a:r>
                      <a:r>
                        <a:rPr lang="it-IT" sz="1000" u="none" strike="noStrike" dirty="0" smtClean="0"/>
                        <a:t>97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92083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Totale</a:t>
                      </a:r>
                    </a:p>
                  </a:txBody>
                  <a:tcPr marL="0" marR="0" marT="0" marB="0" anchor="b"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</a:rPr>
                        <a:t> 72.060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solidFill>
                      <a:srgbClr val="004990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185" y="1557338"/>
            <a:ext cx="498351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e 23"/>
          <p:cNvSpPr/>
          <p:nvPr/>
        </p:nvSpPr>
        <p:spPr>
          <a:xfrm>
            <a:off x="5514975" y="3876675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1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6238875" y="3757612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7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5343525" y="4319587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8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5153025" y="3867150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9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>
            <a:off x="5924549" y="2809875"/>
            <a:ext cx="171451" cy="17145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10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5219700" y="3676650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6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3" name="Ovale 32"/>
          <p:cNvSpPr/>
          <p:nvPr/>
        </p:nvSpPr>
        <p:spPr>
          <a:xfrm>
            <a:off x="4162425" y="4914900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5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4" name="Ovale 33"/>
          <p:cNvSpPr/>
          <p:nvPr/>
        </p:nvSpPr>
        <p:spPr>
          <a:xfrm>
            <a:off x="5619750" y="4791075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4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4733925" y="3481388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3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1" name="Ovale 40"/>
          <p:cNvSpPr/>
          <p:nvPr/>
        </p:nvSpPr>
        <p:spPr>
          <a:xfrm>
            <a:off x="4872037" y="4295775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2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43" name="Immagine 42" descr="CosmeticsEurope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557338"/>
            <a:ext cx="1257300" cy="813547"/>
          </a:xfrm>
          <a:prstGeom prst="rect">
            <a:avLst/>
          </a:prstGeom>
        </p:spPr>
      </p:pic>
      <p:sp>
        <p:nvSpPr>
          <p:cNvPr id="44" name="Rettangolo arrotondato 43"/>
          <p:cNvSpPr/>
          <p:nvPr/>
        </p:nvSpPr>
        <p:spPr>
          <a:xfrm>
            <a:off x="2466976" y="2295525"/>
            <a:ext cx="1581149" cy="585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374259" y="2320289"/>
            <a:ext cx="1754016" cy="52322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004990"/>
                </a:solidFill>
              </a:rPr>
              <a:t>72.060 </a:t>
            </a:r>
            <a:r>
              <a:rPr lang="it-IT" sz="1200" b="1" i="1" dirty="0" smtClean="0">
                <a:solidFill>
                  <a:srgbClr val="004990"/>
                </a:solidFill>
              </a:rPr>
              <a:t>milioni di euro</a:t>
            </a:r>
            <a:endParaRPr lang="it-IT" sz="1600" b="1" i="1" dirty="0" smtClean="0">
              <a:solidFill>
                <a:srgbClr val="004990"/>
              </a:solidFill>
            </a:endParaRPr>
          </a:p>
          <a:p>
            <a:pPr algn="ctr"/>
            <a:r>
              <a:rPr lang="it-IT" sz="1200" b="1" i="1" dirty="0" smtClean="0"/>
              <a:t>totale consumi europei</a:t>
            </a:r>
            <a:endParaRPr lang="it-IT" sz="1200" b="1" i="1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2462213" y="3433763"/>
            <a:ext cx="1581149" cy="585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402834" y="3460136"/>
            <a:ext cx="1754016" cy="52322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004990"/>
                </a:solidFill>
              </a:rPr>
              <a:t>-0,8%</a:t>
            </a:r>
          </a:p>
          <a:p>
            <a:pPr algn="ctr"/>
            <a:r>
              <a:rPr lang="it-IT" sz="1200" b="1" i="1" dirty="0" smtClean="0"/>
              <a:t>trend ’13/’12</a:t>
            </a:r>
            <a:endParaRPr lang="it-IT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Grandi consumatori a confronto</a:t>
            </a:r>
            <a:endParaRPr lang="it-IT" b="0" i="1" kern="0" dirty="0" smtClean="0">
              <a:latin typeface="Calibri" pitchFamily="34" charset="0"/>
            </a:endParaRPr>
          </a:p>
        </p:txBody>
      </p:sp>
      <p:pic>
        <p:nvPicPr>
          <p:cNvPr id="43" name="Immagine 42" descr="CosmeticsEurope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50" y="1195388"/>
            <a:ext cx="1257300" cy="813547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miliardi di euro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002659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Europa</a:t>
            </a:r>
          </a:p>
          <a:p>
            <a:pPr algn="ctr"/>
            <a:r>
              <a:rPr lang="it-IT" sz="1100" b="1" dirty="0" smtClean="0"/>
              <a:t>72</a:t>
            </a:r>
            <a:endParaRPr lang="it-IT" sz="1100" b="1" dirty="0"/>
          </a:p>
        </p:txBody>
      </p:sp>
      <p:sp>
        <p:nvSpPr>
          <p:cNvPr id="33" name="Ovale 32"/>
          <p:cNvSpPr/>
          <p:nvPr/>
        </p:nvSpPr>
        <p:spPr>
          <a:xfrm>
            <a:off x="619124" y="1943099"/>
            <a:ext cx="2592000" cy="2592000"/>
          </a:xfrm>
          <a:prstGeom prst="ellipse">
            <a:avLst/>
          </a:prstGeom>
          <a:solidFill>
            <a:srgbClr val="00206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3495674" y="2673927"/>
            <a:ext cx="1869422" cy="186942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575886" y="3602181"/>
            <a:ext cx="935393" cy="935393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1 35"/>
          <p:cNvCxnSpPr/>
          <p:nvPr/>
        </p:nvCxnSpPr>
        <p:spPr>
          <a:xfrm>
            <a:off x="600075" y="4857750"/>
            <a:ext cx="81005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515527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USA</a:t>
            </a:r>
          </a:p>
          <a:p>
            <a:pPr algn="ctr"/>
            <a:r>
              <a:rPr lang="it-IT" sz="1100" b="1" dirty="0" smtClean="0"/>
              <a:t>47</a:t>
            </a:r>
            <a:endParaRPr lang="it-IT" sz="11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202039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Giappone</a:t>
            </a:r>
          </a:p>
          <a:p>
            <a:pPr algn="ctr"/>
            <a:r>
              <a:rPr lang="it-IT" sz="1100" b="1" dirty="0" smtClean="0"/>
              <a:t>18</a:t>
            </a:r>
            <a:endParaRPr lang="it-IT" sz="1100" b="1" dirty="0"/>
          </a:p>
        </p:txBody>
      </p:sp>
      <p:sp>
        <p:nvSpPr>
          <p:cNvPr id="39" name="Ovale 38"/>
          <p:cNvSpPr/>
          <p:nvPr/>
        </p:nvSpPr>
        <p:spPr>
          <a:xfrm>
            <a:off x="7841673" y="3858443"/>
            <a:ext cx="412431" cy="4124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Stella a 5 punte 39"/>
          <p:cNvSpPr/>
          <p:nvPr/>
        </p:nvSpPr>
        <p:spPr>
          <a:xfrm>
            <a:off x="1771650" y="214312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Stella a 5 punte 40"/>
          <p:cNvSpPr/>
          <p:nvPr/>
        </p:nvSpPr>
        <p:spPr>
          <a:xfrm>
            <a:off x="2276475" y="230505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Stella a 5 punte 41"/>
          <p:cNvSpPr/>
          <p:nvPr/>
        </p:nvSpPr>
        <p:spPr>
          <a:xfrm>
            <a:off x="2600325" y="266700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Stella a 5 punte 43"/>
          <p:cNvSpPr/>
          <p:nvPr/>
        </p:nvSpPr>
        <p:spPr>
          <a:xfrm>
            <a:off x="2762250" y="310515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Stella a 5 punte 44"/>
          <p:cNvSpPr/>
          <p:nvPr/>
        </p:nvSpPr>
        <p:spPr>
          <a:xfrm>
            <a:off x="2600325" y="351472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Stella a 5 punte 45"/>
          <p:cNvSpPr/>
          <p:nvPr/>
        </p:nvSpPr>
        <p:spPr>
          <a:xfrm>
            <a:off x="2286000" y="39147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Stella a 5 punte 46"/>
          <p:cNvSpPr/>
          <p:nvPr/>
        </p:nvSpPr>
        <p:spPr>
          <a:xfrm>
            <a:off x="1762125" y="4048125"/>
            <a:ext cx="238125" cy="2381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Stella a 5 punte 47"/>
          <p:cNvSpPr/>
          <p:nvPr/>
        </p:nvSpPr>
        <p:spPr>
          <a:xfrm>
            <a:off x="1276350" y="3924300"/>
            <a:ext cx="238125" cy="238125"/>
          </a:xfrm>
          <a:prstGeom prst="star5">
            <a:avLst>
              <a:gd name="adj" fmla="val 22716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Stella a 5 punte 48"/>
          <p:cNvSpPr/>
          <p:nvPr/>
        </p:nvSpPr>
        <p:spPr>
          <a:xfrm>
            <a:off x="990600" y="354330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tella a 5 punte 49"/>
          <p:cNvSpPr/>
          <p:nvPr/>
        </p:nvSpPr>
        <p:spPr>
          <a:xfrm>
            <a:off x="857250" y="31146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Stella a 5 punte 50"/>
          <p:cNvSpPr/>
          <p:nvPr/>
        </p:nvSpPr>
        <p:spPr>
          <a:xfrm>
            <a:off x="981075" y="26574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tella a 5 punte 51"/>
          <p:cNvSpPr/>
          <p:nvPr/>
        </p:nvSpPr>
        <p:spPr>
          <a:xfrm>
            <a:off x="1257300" y="23145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5782589" y="3172691"/>
            <a:ext cx="1364884" cy="1364884"/>
          </a:xfrm>
          <a:prstGeom prst="ellipse">
            <a:avLst/>
          </a:prstGeom>
          <a:blipFill dpi="0" rotWithShape="1">
            <a:blip r:embed="rId5" cstate="print"/>
            <a:srcRect/>
            <a:tile tx="19050" ty="0" sx="59000" sy="60000" flip="none" algn="tl"/>
          </a:blip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/>
          <p:cNvSpPr txBox="1"/>
          <p:nvPr/>
        </p:nvSpPr>
        <p:spPr>
          <a:xfrm>
            <a:off x="5590245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Cina</a:t>
            </a:r>
          </a:p>
          <a:p>
            <a:pPr algn="ctr"/>
            <a:r>
              <a:rPr lang="en-US" sz="1100" b="1" dirty="0" smtClean="0"/>
              <a:t>29</a:t>
            </a:r>
            <a:endParaRPr lang="it-IT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interne C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3519</TotalTime>
  <Words>2358</Words>
  <Application>Microsoft Office PowerPoint</Application>
  <PresentationFormat>Presentazione su schermo (4:3)</PresentationFormat>
  <Paragraphs>1074</Paragraphs>
  <Slides>31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Slide interne CI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Export cosmetico italiano nel 2013 - top 10</vt:lpstr>
      <vt:lpstr>Export cosmetico italiano 2013 - macrocategorie</vt:lpstr>
      <vt:lpstr>Diapositiva 13</vt:lpstr>
      <vt:lpstr>Diapositiva 14</vt:lpstr>
      <vt:lpstr>Diapositiva 15</vt:lpstr>
      <vt:lpstr>Diapositiva 16</vt:lpstr>
      <vt:lpstr>Export 2013: aree geo-economiche a confronto</vt:lpstr>
      <vt:lpstr>Eccellenze italiane - saldo commerciale con l’estero</vt:lpstr>
      <vt:lpstr>Diapositiva 19</vt:lpstr>
      <vt:lpstr>Popolazioni in crescita</vt:lpstr>
      <vt:lpstr>PIL – crescita annua media</vt:lpstr>
      <vt:lpstr>Andamento delle esportazioni globali</vt:lpstr>
      <vt:lpstr>Storico export cosmetico italiano nel mondo</vt:lpstr>
      <vt:lpstr>Malesia</vt:lpstr>
      <vt:lpstr>Uscite di prodotti cosmetici ’08-’13: Malesia</vt:lpstr>
      <vt:lpstr>Thailandia</vt:lpstr>
      <vt:lpstr>Uscite di prodotti cosmetici ’08-’13: Thailandia</vt:lpstr>
      <vt:lpstr>Indonesia</vt:lpstr>
      <vt:lpstr>Uscite di prodotti cosmetici ’08-’13: Indonesia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Administrator</cp:lastModifiedBy>
  <cp:revision>386</cp:revision>
  <dcterms:created xsi:type="dcterms:W3CDTF">2013-09-16T14:30:41Z</dcterms:created>
  <dcterms:modified xsi:type="dcterms:W3CDTF">2014-09-05T09:43:35Z</dcterms:modified>
</cp:coreProperties>
</file>